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 id="2147483699" r:id="rId3"/>
    <p:sldMasterId id="2147483751" r:id="rId4"/>
    <p:sldMasterId id="2147483764" r:id="rId5"/>
    <p:sldMasterId id="2147483829" r:id="rId6"/>
    <p:sldMasterId id="2147483855" r:id="rId7"/>
  </p:sldMasterIdLst>
  <p:notesMasterIdLst>
    <p:notesMasterId r:id="rId44"/>
  </p:notesMasterIdLst>
  <p:sldIdLst>
    <p:sldId id="256" r:id="rId8"/>
    <p:sldId id="305" r:id="rId9"/>
    <p:sldId id="312" r:id="rId10"/>
    <p:sldId id="299" r:id="rId11"/>
    <p:sldId id="300" r:id="rId12"/>
    <p:sldId id="301" r:id="rId13"/>
    <p:sldId id="302" r:id="rId14"/>
    <p:sldId id="309" r:id="rId15"/>
    <p:sldId id="298" r:id="rId16"/>
    <p:sldId id="283" r:id="rId17"/>
    <p:sldId id="278" r:id="rId18"/>
    <p:sldId id="279" r:id="rId19"/>
    <p:sldId id="280" r:id="rId20"/>
    <p:sldId id="259" r:id="rId21"/>
    <p:sldId id="263" r:id="rId22"/>
    <p:sldId id="288" r:id="rId23"/>
    <p:sldId id="284" r:id="rId24"/>
    <p:sldId id="294" r:id="rId25"/>
    <p:sldId id="295" r:id="rId26"/>
    <p:sldId id="296" r:id="rId27"/>
    <p:sldId id="285" r:id="rId28"/>
    <p:sldId id="286" r:id="rId29"/>
    <p:sldId id="287" r:id="rId30"/>
    <p:sldId id="282" r:id="rId31"/>
    <p:sldId id="289" r:id="rId32"/>
    <p:sldId id="290" r:id="rId33"/>
    <p:sldId id="292" r:id="rId34"/>
    <p:sldId id="308" r:id="rId35"/>
    <p:sldId id="313" r:id="rId36"/>
    <p:sldId id="293" r:id="rId37"/>
    <p:sldId id="297" r:id="rId38"/>
    <p:sldId id="310" r:id="rId39"/>
    <p:sldId id="311" r:id="rId40"/>
    <p:sldId id="306" r:id="rId41"/>
    <p:sldId id="307" r:id="rId42"/>
    <p:sldId id="304" r:id="rId43"/>
  </p:sldIdLst>
  <p:sldSz cx="9144000" cy="6858000" type="screen4x3"/>
  <p:notesSz cx="6858000" cy="9144000"/>
  <p:embeddedFontLst>
    <p:embeddedFont>
      <p:font typeface="Arial Unicode MS" panose="020B0604020202020204" pitchFamily="34" charset="-128"/>
      <p:regular r:id="rId45"/>
    </p:embeddedFont>
    <p:embeddedFont>
      <p:font typeface="Calibri" panose="020F0502020204030204" pitchFamily="34" charset="0"/>
      <p:regular r:id="rId46"/>
      <p:bold r:id="rId47"/>
      <p:italic r:id="rId48"/>
      <p:boldItalic r:id="rId49"/>
    </p:embeddedFont>
    <p:embeddedFont>
      <p:font typeface="Verdana" panose="020B0604030504040204" pitchFamily="34" charset="0"/>
      <p:regular r:id="rId50"/>
      <p:bold r:id="rId51"/>
      <p:italic r:id="rId52"/>
      <p:boldItalic r:id="rId53"/>
    </p:embeddedFont>
    <p:embeddedFont>
      <p:font typeface="Segoe UI" panose="020B0502040204020203"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378" y="72"/>
      </p:cViewPr>
      <p:guideLst/>
    </p:cSldViewPr>
  </p:slideViewPr>
  <p:notesTextViewPr>
    <p:cViewPr>
      <p:scale>
        <a:sx n="3" d="2"/>
        <a:sy n="3" d="2"/>
      </p:scale>
      <p:origin x="0" y="0"/>
    </p:cViewPr>
  </p:notesTextViewPr>
  <p:notesViewPr>
    <p:cSldViewPr snapToGrid="0">
      <p:cViewPr>
        <p:scale>
          <a:sx n="100" d="100"/>
          <a:sy n="100" d="100"/>
        </p:scale>
        <p:origin x="2323" y="-131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1.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2.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759D5-E96B-4ACD-B28B-8DBD9DF3EE6C}" type="datetimeFigureOut">
              <a:rPr lang="en-GB" smtClean="0"/>
              <a:t>20/03/2017</a:t>
            </a:fld>
            <a:endParaRPr lang="en-GB" dirty="0"/>
          </a:p>
        </p:txBody>
      </p:sp>
      <p:sp>
        <p:nvSpPr>
          <p:cNvPr id="4" name="Slide Image Placeholder 3"/>
          <p:cNvSpPr>
            <a:spLocks noGrp="1" noRot="1" noChangeAspect="1"/>
          </p:cNvSpPr>
          <p:nvPr>
            <p:ph type="sldImg" idx="2"/>
          </p:nvPr>
        </p:nvSpPr>
        <p:spPr>
          <a:xfrm>
            <a:off x="4325112" y="73152"/>
            <a:ext cx="2468880" cy="185166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310896" y="2093976"/>
            <a:ext cx="6153912" cy="66040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D5A9F-9622-4ED5-8FF8-E4DBB2E2FC65}" type="slidenum">
              <a:rPr lang="en-GB" smtClean="0"/>
              <a:t>‹#›</a:t>
            </a:fld>
            <a:endParaRPr lang="en-GB" dirty="0"/>
          </a:p>
        </p:txBody>
      </p:sp>
    </p:spTree>
    <p:extLst>
      <p:ext uri="{BB962C8B-B14F-4D97-AF65-F5344CB8AC3E}">
        <p14:creationId xmlns:p14="http://schemas.microsoft.com/office/powerpoint/2010/main" val="159349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go.microsoft.com/fwlink/?LinkId=512034%20%20%2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go.microsoft.com/fwlink/?LinkId=512034%20%20%20"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25938" y="73025"/>
            <a:ext cx="2466975" cy="1851025"/>
          </a:xfrm>
        </p:spPr>
      </p:sp>
      <p:sp>
        <p:nvSpPr>
          <p:cNvPr id="3" name="Notes Placeholder 2"/>
          <p:cNvSpPr>
            <a:spLocks noGrp="1"/>
          </p:cNvSpPr>
          <p:nvPr>
            <p:ph type="body" idx="1"/>
          </p:nvPr>
        </p:nvSpPr>
        <p:spPr>
          <a:xfrm>
            <a:off x="310896" y="2027070"/>
            <a:ext cx="6153912" cy="6604000"/>
          </a:xfrm>
        </p:spPr>
        <p:txBody>
          <a:bodyPr>
            <a:noAutofit/>
          </a:bodyPr>
          <a:lstStyle/>
          <a:p>
            <a:pPr>
              <a:lnSpc>
                <a:spcPct val="107000"/>
              </a:lnSpc>
              <a:spcAft>
                <a:spcPts val="80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Before the course starts, set up an AdventureWorksLT database in Azure™ for use with the demo. You will need your Azure Learning Pass credentials, and the range of public facing IP addresses used by your training center.</a:t>
            </a:r>
            <a:r>
              <a:rPr lang="en-GB"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There are demonstrations and labs in this course that require access to Microsoft Azure. You need to allow sufficient time for the set up and configuration of a Microsoft Azure pass which will provide access to Microsoft Azure for you and your students.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For details of how to acquire Microsoft Azure passes for your class, see: </a:t>
            </a:r>
            <a:r>
              <a:rPr lang="en-GB" sz="1000" u="sng" dirty="0">
                <a:effectLst/>
                <a:latin typeface="Arial" panose="020B0604020202020204" pitchFamily="34" charset="0"/>
                <a:ea typeface="Calibri" panose="020F0502020204030204" pitchFamily="34" charset="0"/>
                <a:cs typeface="Segoe UI" panose="020B0502040204020203" pitchFamily="34" charset="0"/>
                <a:hlinkClick r:id="rId3"/>
              </a:rPr>
              <a:t>http://go.microsoft.com/fwlink/?LinkId=512034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Sign in to the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Azure Portal:</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https:\portal.azure.com</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with your Azure credentials.</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New</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Databases</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SQL Database</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in the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Database name</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box, type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AdventureWorksLT</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Under Subscription, there is no need to change the subscription unless you have more than one subscription.</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Under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Resource group</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Create new</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type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10986 + YourInitials</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The Resource Group name must be unique; if the name is valid, a green tick appears. </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Under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Select source</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select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Sample</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Under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Select sample</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select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AdventureWorksLT [V12]</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Server</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Create a new server</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Type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10986+YourInitials+TodaysDate</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for the server name. The server name must be unique; if the name is unique and valid, a green tick appears.</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the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Server admin login</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box, type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Student</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for and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Pa$$w0rd</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for the password. </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When asked to select a location for the server, select the nearest location. </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Yes</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to create a server with the latest updates (currently V12).</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Leave the selection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Allow Azure services to access server</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then 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Select</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There is no need to change the remaining options:</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nSpc>
                <a:spcPct val="115000"/>
              </a:lnSpc>
              <a:spcAft>
                <a:spcPts val="995"/>
              </a:spcAft>
              <a:buFont typeface="+mj-lt"/>
              <a:buAutoNum type="alphaL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Pricing tier</a:t>
            </a:r>
          </a:p>
          <a:p>
            <a:pPr marL="742950" lvl="1" indent="-285750">
              <a:lnSpc>
                <a:spcPct val="115000"/>
              </a:lnSpc>
              <a:spcAft>
                <a:spcPts val="995"/>
              </a:spcAft>
              <a:buFont typeface="+mj-lt"/>
              <a:buAutoNum type="alphaLcPeriod"/>
            </a:pPr>
            <a:r>
              <a:rPr lang="en-US"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Collation</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nSpc>
                <a:spcPct val="115000"/>
              </a:lnSpc>
              <a:spcAft>
                <a:spcPts val="995"/>
              </a:spcAft>
              <a:buFont typeface="+mj-lt"/>
              <a:buAutoNum type="alphaLcPeriod"/>
            </a:pP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06D5A9F-9622-4ED5-8FF8-E4DBB2E2FC65}" type="slidenum">
              <a:rPr lang="en-GB" smtClean="0"/>
              <a:t>1</a:t>
            </a:fld>
            <a:endParaRPr lang="en-GB" dirty="0"/>
          </a:p>
        </p:txBody>
      </p:sp>
      <p:sp>
        <p:nvSpPr>
          <p:cNvPr id="5" name="Rectangle 4"/>
          <p:cNvSpPr/>
          <p:nvPr/>
        </p:nvSpPr>
        <p:spPr>
          <a:xfrm>
            <a:off x="0" y="0"/>
            <a:ext cx="3038475" cy="22225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000000"/>
                </a:solidFill>
                <a:latin typeface="Arial" panose="020B0604020202020204" pitchFamily="34" charset="0"/>
              </a:rPr>
              <a:t>10986B</a:t>
            </a:r>
          </a:p>
        </p:txBody>
      </p:sp>
      <p:sp>
        <p:nvSpPr>
          <p:cNvPr id="6" name="Rectangle 5"/>
          <p:cNvSpPr/>
          <p:nvPr/>
        </p:nvSpPr>
        <p:spPr>
          <a:xfrm>
            <a:off x="0" y="238125"/>
            <a:ext cx="3038475" cy="3476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336699"/>
                </a:solidFill>
                <a:latin typeface="Arial" panose="020B0604020202020204" pitchFamily="34" charset="0"/>
              </a:rPr>
              <a:t>5: What’s New in SQL Server Reporting and BI</a:t>
            </a:r>
          </a:p>
        </p:txBody>
      </p:sp>
      <p:sp>
        <p:nvSpPr>
          <p:cNvPr id="7" name="TextBox 6"/>
          <p:cNvSpPr txBox="1"/>
          <p:nvPr/>
        </p:nvSpPr>
        <p:spPr>
          <a:xfrm>
            <a:off x="22302" y="8867698"/>
            <a:ext cx="1871025" cy="246221"/>
          </a:xfrm>
          <a:prstGeom prst="rect">
            <a:avLst/>
          </a:prstGeom>
          <a:noFill/>
        </p:spPr>
        <p:txBody>
          <a:bodyPr vert="horz" wrap="none" rtlCol="0">
            <a:spAutoFit/>
          </a:bodyPr>
          <a:lstStyle/>
          <a:p>
            <a:r>
              <a:rPr lang="en-GB" sz="1000" dirty="0">
                <a:latin typeface="Arial" panose="020B0604020202020204" pitchFamily="34" charset="0"/>
              </a:rPr>
              <a:t>(More notes on the next slide)</a:t>
            </a:r>
          </a:p>
        </p:txBody>
      </p:sp>
    </p:spTree>
    <p:extLst>
      <p:ext uri="{BB962C8B-B14F-4D97-AF65-F5344CB8AC3E}">
        <p14:creationId xmlns:p14="http://schemas.microsoft.com/office/powerpoint/2010/main" val="1479244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25938" y="73025"/>
            <a:ext cx="2466975" cy="1851025"/>
          </a:xfrm>
        </p:spPr>
      </p:sp>
      <p:sp>
        <p:nvSpPr>
          <p:cNvPr id="3" name="Notes Placeholder 2"/>
          <p:cNvSpPr>
            <a:spLocks noGrp="1"/>
          </p:cNvSpPr>
          <p:nvPr>
            <p:ph type="body" idx="1"/>
          </p:nvPr>
        </p:nvSpPr>
        <p:spPr>
          <a:xfrm>
            <a:off x="310896" y="2027070"/>
            <a:ext cx="6153912" cy="6604000"/>
          </a:xfrm>
        </p:spPr>
        <p:txBody>
          <a:bodyPr>
            <a:noAutofit/>
          </a:bodyPr>
          <a:lstStyle/>
          <a:p>
            <a:pPr>
              <a:lnSpc>
                <a:spcPct val="107000"/>
              </a:lnSpc>
              <a:spcAft>
                <a:spcPts val="80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Before the course starts, set up an AdventureWorksLT database in Azure™ for use with the demo. You will need your Azure Learning Pass credentials, and the range of public facing IP addresses used by your training center.</a:t>
            </a:r>
            <a:r>
              <a:rPr lang="en-GB"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There are demonstrations and labs in this course that require access to Microsoft Azure. You need to allow sufficient time for the set up and configuration of a Microsoft Azure pass which will provide access to Microsoft Azure for you and your students.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For details of how to acquire Microsoft Azure passes for your class, see: </a:t>
            </a:r>
            <a:r>
              <a:rPr lang="en-GB" sz="1000" u="sng" dirty="0">
                <a:effectLst/>
                <a:latin typeface="Arial" panose="020B0604020202020204" pitchFamily="34" charset="0"/>
                <a:ea typeface="Calibri" panose="020F0502020204030204" pitchFamily="34" charset="0"/>
                <a:cs typeface="Segoe UI" panose="020B0502040204020203" pitchFamily="34" charset="0"/>
                <a:hlinkClick r:id="rId3"/>
              </a:rPr>
              <a:t>http://go.microsoft.com/fwlink/?LinkId=512034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Sign in to the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Azure Portal:</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https:\portal.azure.com</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with your Azure credentials.</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New</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Databases</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SQL Database</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in the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Database name</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box, type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AdventureWorksLT</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Under Subscription, there is no need to change the subscription unless you have more than one subscription.</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Under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Resource group</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Create new</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type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10986 + YourInitials</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The Resource Group name must be unique; if the name is valid, a green tick appears. </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Under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Select source</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select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Sample</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Under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Select sample</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select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AdventureWorksLT [V12]</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Server</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Create a new server</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Type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10986+YourInitials+TodaysDate</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for the server name. The server name must be unique; if the name is unique and valid, a green tick appears.</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the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Server admin login</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box, type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Student</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for and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Pa$$w0rd</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for the password. </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When asked to select a location for the server, select the nearest location. </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Yes</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to create a server with the latest updates (currently V12).</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Leave the selection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Allow Azure services to access server</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then click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Select</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995"/>
              </a:spcAft>
              <a:buFont typeface="+mj-lt"/>
              <a:buAutoNum type="arabi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There is no need to change the remaining options:</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nSpc>
                <a:spcPct val="115000"/>
              </a:lnSpc>
              <a:spcAft>
                <a:spcPts val="995"/>
              </a:spcAft>
              <a:buFont typeface="+mj-lt"/>
              <a:buAutoNum type="alphaLcPeriod"/>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Pricing tier</a:t>
            </a:r>
          </a:p>
          <a:p>
            <a:pPr marL="742950" lvl="1" indent="-285750">
              <a:lnSpc>
                <a:spcPct val="115000"/>
              </a:lnSpc>
              <a:spcAft>
                <a:spcPts val="995"/>
              </a:spcAft>
              <a:buFont typeface="+mj-lt"/>
              <a:buAutoNum type="alphaLcPeriod"/>
            </a:pPr>
            <a:r>
              <a:rPr lang="en-US"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Collation</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nSpc>
                <a:spcPct val="115000"/>
              </a:lnSpc>
              <a:spcAft>
                <a:spcPts val="995"/>
              </a:spcAft>
              <a:buFont typeface="+mj-lt"/>
              <a:buAutoNum type="alphaLcPeriod"/>
            </a:pP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06D5A9F-9622-4ED5-8FF8-E4DBB2E2FC65}" type="slidenum">
              <a:rPr lang="en-GB" smtClean="0"/>
              <a:t>36</a:t>
            </a:fld>
            <a:endParaRPr lang="en-GB" dirty="0"/>
          </a:p>
        </p:txBody>
      </p:sp>
      <p:sp>
        <p:nvSpPr>
          <p:cNvPr id="5" name="Rectangle 4"/>
          <p:cNvSpPr/>
          <p:nvPr/>
        </p:nvSpPr>
        <p:spPr>
          <a:xfrm>
            <a:off x="0" y="0"/>
            <a:ext cx="3038475" cy="22225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000000"/>
                </a:solidFill>
                <a:latin typeface="Arial" panose="020B0604020202020204" pitchFamily="34" charset="0"/>
              </a:rPr>
              <a:t>10986B</a:t>
            </a:r>
          </a:p>
        </p:txBody>
      </p:sp>
      <p:sp>
        <p:nvSpPr>
          <p:cNvPr id="6" name="Rectangle 5"/>
          <p:cNvSpPr/>
          <p:nvPr/>
        </p:nvSpPr>
        <p:spPr>
          <a:xfrm>
            <a:off x="0" y="238125"/>
            <a:ext cx="3038475" cy="3476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336699"/>
                </a:solidFill>
                <a:latin typeface="Arial" panose="020B0604020202020204" pitchFamily="34" charset="0"/>
              </a:rPr>
              <a:t>5: What’s New in SQL Server Reporting and BI</a:t>
            </a:r>
          </a:p>
        </p:txBody>
      </p:sp>
      <p:sp>
        <p:nvSpPr>
          <p:cNvPr id="7" name="TextBox 6"/>
          <p:cNvSpPr txBox="1"/>
          <p:nvPr/>
        </p:nvSpPr>
        <p:spPr>
          <a:xfrm>
            <a:off x="22302" y="8867698"/>
            <a:ext cx="1871025" cy="246221"/>
          </a:xfrm>
          <a:prstGeom prst="rect">
            <a:avLst/>
          </a:prstGeom>
          <a:noFill/>
        </p:spPr>
        <p:txBody>
          <a:bodyPr vert="horz" wrap="none" rtlCol="0">
            <a:spAutoFit/>
          </a:bodyPr>
          <a:lstStyle/>
          <a:p>
            <a:r>
              <a:rPr lang="en-GB" sz="1000" dirty="0">
                <a:latin typeface="Arial" panose="020B0604020202020204" pitchFamily="34" charset="0"/>
              </a:rPr>
              <a:t>(More notes on the next slide)</a:t>
            </a:r>
          </a:p>
        </p:txBody>
      </p:sp>
    </p:spTree>
    <p:extLst>
      <p:ext uri="{BB962C8B-B14F-4D97-AF65-F5344CB8AC3E}">
        <p14:creationId xmlns:p14="http://schemas.microsoft.com/office/powerpoint/2010/main" val="2602261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25938" y="73025"/>
            <a:ext cx="2466975" cy="1851025"/>
          </a:xfrm>
        </p:spPr>
      </p:sp>
      <p:sp>
        <p:nvSpPr>
          <p:cNvPr id="3" name="Notes Placeholder 2"/>
          <p:cNvSpPr>
            <a:spLocks noGrp="1"/>
          </p:cNvSpPr>
          <p:nvPr>
            <p:ph type="body" idx="1"/>
          </p:nvPr>
        </p:nvSpPr>
        <p:spPr>
          <a:xfrm>
            <a:off x="310896" y="2093975"/>
            <a:ext cx="6153912" cy="6604000"/>
          </a:xfrm>
        </p:spPr>
        <p:txBody>
          <a:bodyPr>
            <a:noAutofit/>
          </a:bodyPr>
          <a:lstStyle/>
          <a:p>
            <a:pPr>
              <a:lnSpc>
                <a:spcPct val="107000"/>
              </a:lnSpc>
              <a:spcAft>
                <a:spcPts val="80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C06D5A9F-9622-4ED5-8FF8-E4DBB2E2FC65}" type="slidenum">
              <a:rPr lang="en-GB" smtClean="0"/>
              <a:t>14</a:t>
            </a:fld>
            <a:endParaRPr lang="en-GB" dirty="0"/>
          </a:p>
        </p:txBody>
      </p:sp>
      <p:sp>
        <p:nvSpPr>
          <p:cNvPr id="5" name="Rectangle 4"/>
          <p:cNvSpPr/>
          <p:nvPr/>
        </p:nvSpPr>
        <p:spPr>
          <a:xfrm>
            <a:off x="0" y="0"/>
            <a:ext cx="3038475" cy="22225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000000"/>
                </a:solidFill>
                <a:latin typeface="Arial" panose="020B0604020202020204" pitchFamily="34" charset="0"/>
              </a:rPr>
              <a:t>10986B</a:t>
            </a:r>
          </a:p>
        </p:txBody>
      </p:sp>
      <p:sp>
        <p:nvSpPr>
          <p:cNvPr id="6" name="Rectangle 5"/>
          <p:cNvSpPr/>
          <p:nvPr/>
        </p:nvSpPr>
        <p:spPr>
          <a:xfrm>
            <a:off x="0" y="238125"/>
            <a:ext cx="3038475" cy="3476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336699"/>
                </a:solidFill>
                <a:latin typeface="Arial" panose="020B0604020202020204" pitchFamily="34" charset="0"/>
              </a:rPr>
              <a:t>5: What’s New in SQL Server Reporting and BI</a:t>
            </a:r>
          </a:p>
        </p:txBody>
      </p:sp>
    </p:spTree>
    <p:extLst>
      <p:ext uri="{BB962C8B-B14F-4D97-AF65-F5344CB8AC3E}">
        <p14:creationId xmlns:p14="http://schemas.microsoft.com/office/powerpoint/2010/main" val="3931606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25938" y="73025"/>
            <a:ext cx="2466975" cy="1851025"/>
          </a:xfrm>
        </p:spPr>
      </p:sp>
      <p:sp>
        <p:nvSpPr>
          <p:cNvPr id="3" name="Notes Placeholder 2"/>
          <p:cNvSpPr>
            <a:spLocks noGrp="1"/>
          </p:cNvSpPr>
          <p:nvPr>
            <p:ph type="body" idx="1"/>
          </p:nvPr>
        </p:nvSpPr>
        <p:spPr>
          <a:xfrm>
            <a:off x="310896" y="2093975"/>
            <a:ext cx="6153912" cy="6604000"/>
          </a:xfrm>
        </p:spPr>
        <p:txBody>
          <a:bodyPr>
            <a:noAutofit/>
          </a:bodyPr>
          <a:lstStyle/>
          <a:p>
            <a:pPr>
              <a:lnSpc>
                <a:spcPct val="107000"/>
              </a:lnSpc>
              <a:spcAft>
                <a:spcPts val="80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C06D5A9F-9622-4ED5-8FF8-E4DBB2E2FC65}" type="slidenum">
              <a:rPr lang="en-GB" smtClean="0"/>
              <a:t>15</a:t>
            </a:fld>
            <a:endParaRPr lang="en-GB" dirty="0"/>
          </a:p>
        </p:txBody>
      </p:sp>
      <p:sp>
        <p:nvSpPr>
          <p:cNvPr id="5" name="Rectangle 4"/>
          <p:cNvSpPr/>
          <p:nvPr/>
        </p:nvSpPr>
        <p:spPr>
          <a:xfrm>
            <a:off x="0" y="0"/>
            <a:ext cx="3038475" cy="22225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000000"/>
                </a:solidFill>
                <a:latin typeface="Arial" panose="020B0604020202020204" pitchFamily="34" charset="0"/>
              </a:rPr>
              <a:t>10986B</a:t>
            </a:r>
          </a:p>
        </p:txBody>
      </p:sp>
      <p:sp>
        <p:nvSpPr>
          <p:cNvPr id="6" name="Rectangle 5"/>
          <p:cNvSpPr/>
          <p:nvPr/>
        </p:nvSpPr>
        <p:spPr>
          <a:xfrm>
            <a:off x="0" y="238125"/>
            <a:ext cx="3038475" cy="3476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336699"/>
                </a:solidFill>
                <a:latin typeface="Arial" panose="020B0604020202020204" pitchFamily="34" charset="0"/>
              </a:rPr>
              <a:t>5: What’s New in SQL Server Reporting and BI</a:t>
            </a:r>
          </a:p>
        </p:txBody>
      </p:sp>
    </p:spTree>
    <p:extLst>
      <p:ext uri="{BB962C8B-B14F-4D97-AF65-F5344CB8AC3E}">
        <p14:creationId xmlns:p14="http://schemas.microsoft.com/office/powerpoint/2010/main" val="882658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25938" y="73025"/>
            <a:ext cx="2466975" cy="1851025"/>
          </a:xfrm>
        </p:spPr>
      </p:sp>
      <p:sp>
        <p:nvSpPr>
          <p:cNvPr id="3" name="Notes Placeholder 2"/>
          <p:cNvSpPr>
            <a:spLocks noGrp="1"/>
          </p:cNvSpPr>
          <p:nvPr>
            <p:ph type="body" idx="1"/>
          </p:nvPr>
        </p:nvSpPr>
        <p:spPr>
          <a:xfrm>
            <a:off x="310896" y="2093975"/>
            <a:ext cx="6153912" cy="6604000"/>
          </a:xfrm>
        </p:spPr>
        <p:txBody>
          <a:bodyPr>
            <a:noAutofit/>
          </a:bodyPr>
          <a:lstStyle/>
          <a:p>
            <a:pPr>
              <a:lnSpc>
                <a:spcPct val="107000"/>
              </a:lnSpc>
              <a:spcAft>
                <a:spcPts val="80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C06D5A9F-9622-4ED5-8FF8-E4DBB2E2FC65}" type="slidenum">
              <a:rPr lang="en-GB" smtClean="0"/>
              <a:t>17</a:t>
            </a:fld>
            <a:endParaRPr lang="en-GB" dirty="0"/>
          </a:p>
        </p:txBody>
      </p:sp>
      <p:sp>
        <p:nvSpPr>
          <p:cNvPr id="5" name="Rectangle 4"/>
          <p:cNvSpPr/>
          <p:nvPr/>
        </p:nvSpPr>
        <p:spPr>
          <a:xfrm>
            <a:off x="0" y="0"/>
            <a:ext cx="3038475" cy="22225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000000"/>
                </a:solidFill>
                <a:latin typeface="Arial" panose="020B0604020202020204" pitchFamily="34" charset="0"/>
              </a:rPr>
              <a:t>10986B</a:t>
            </a:r>
          </a:p>
        </p:txBody>
      </p:sp>
      <p:sp>
        <p:nvSpPr>
          <p:cNvPr id="6" name="Rectangle 5"/>
          <p:cNvSpPr/>
          <p:nvPr/>
        </p:nvSpPr>
        <p:spPr>
          <a:xfrm>
            <a:off x="0" y="238125"/>
            <a:ext cx="3038475" cy="3476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336699"/>
                </a:solidFill>
                <a:latin typeface="Arial" panose="020B0604020202020204" pitchFamily="34" charset="0"/>
              </a:rPr>
              <a:t>5: What’s New in SQL Server Reporting and BI</a:t>
            </a:r>
          </a:p>
        </p:txBody>
      </p:sp>
    </p:spTree>
    <p:extLst>
      <p:ext uri="{BB962C8B-B14F-4D97-AF65-F5344CB8AC3E}">
        <p14:creationId xmlns:p14="http://schemas.microsoft.com/office/powerpoint/2010/main" val="2726192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25938" y="73025"/>
            <a:ext cx="2466975" cy="1851025"/>
          </a:xfrm>
        </p:spPr>
      </p:sp>
      <p:sp>
        <p:nvSpPr>
          <p:cNvPr id="3" name="Notes Placeholder 2"/>
          <p:cNvSpPr>
            <a:spLocks noGrp="1"/>
          </p:cNvSpPr>
          <p:nvPr>
            <p:ph type="body" idx="1"/>
          </p:nvPr>
        </p:nvSpPr>
        <p:spPr>
          <a:xfrm>
            <a:off x="310896" y="2093975"/>
            <a:ext cx="6153912" cy="6604000"/>
          </a:xfrm>
        </p:spPr>
        <p:txBody>
          <a:bodyPr>
            <a:noAutofit/>
          </a:bodyPr>
          <a:lstStyle/>
          <a:p>
            <a:pPr>
              <a:lnSpc>
                <a:spcPct val="107000"/>
              </a:lnSpc>
              <a:spcAft>
                <a:spcPts val="80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C06D5A9F-9622-4ED5-8FF8-E4DBB2E2FC65}" type="slidenum">
              <a:rPr lang="en-GB" smtClean="0"/>
              <a:t>21</a:t>
            </a:fld>
            <a:endParaRPr lang="en-GB" dirty="0"/>
          </a:p>
        </p:txBody>
      </p:sp>
      <p:sp>
        <p:nvSpPr>
          <p:cNvPr id="5" name="Rectangle 4"/>
          <p:cNvSpPr/>
          <p:nvPr/>
        </p:nvSpPr>
        <p:spPr>
          <a:xfrm>
            <a:off x="0" y="0"/>
            <a:ext cx="3038475" cy="22225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000000"/>
                </a:solidFill>
                <a:latin typeface="Arial" panose="020B0604020202020204" pitchFamily="34" charset="0"/>
              </a:rPr>
              <a:t>10986B</a:t>
            </a:r>
          </a:p>
        </p:txBody>
      </p:sp>
      <p:sp>
        <p:nvSpPr>
          <p:cNvPr id="6" name="Rectangle 5"/>
          <p:cNvSpPr/>
          <p:nvPr/>
        </p:nvSpPr>
        <p:spPr>
          <a:xfrm>
            <a:off x="0" y="238125"/>
            <a:ext cx="3038475" cy="3476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336699"/>
                </a:solidFill>
                <a:latin typeface="Arial" panose="020B0604020202020204" pitchFamily="34" charset="0"/>
              </a:rPr>
              <a:t>5: What’s New in SQL Server Reporting and BI</a:t>
            </a:r>
          </a:p>
        </p:txBody>
      </p:sp>
    </p:spTree>
    <p:extLst>
      <p:ext uri="{BB962C8B-B14F-4D97-AF65-F5344CB8AC3E}">
        <p14:creationId xmlns:p14="http://schemas.microsoft.com/office/powerpoint/2010/main" val="3648932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25938" y="73025"/>
            <a:ext cx="2466975" cy="1851025"/>
          </a:xfrm>
        </p:spPr>
      </p:sp>
      <p:sp>
        <p:nvSpPr>
          <p:cNvPr id="3" name="Notes Placeholder 2"/>
          <p:cNvSpPr>
            <a:spLocks noGrp="1"/>
          </p:cNvSpPr>
          <p:nvPr>
            <p:ph type="body" idx="1"/>
          </p:nvPr>
        </p:nvSpPr>
        <p:spPr>
          <a:xfrm>
            <a:off x="310896" y="2093975"/>
            <a:ext cx="6153912" cy="6604000"/>
          </a:xfrm>
        </p:spPr>
        <p:txBody>
          <a:bodyPr>
            <a:noAutofit/>
          </a:bodyPr>
          <a:lstStyle/>
          <a:p>
            <a:pPr>
              <a:lnSpc>
                <a:spcPct val="107000"/>
              </a:lnSpc>
              <a:spcAft>
                <a:spcPts val="80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C06D5A9F-9622-4ED5-8FF8-E4DBB2E2FC65}" type="slidenum">
              <a:rPr lang="en-GB" smtClean="0"/>
              <a:t>22</a:t>
            </a:fld>
            <a:endParaRPr lang="en-GB" dirty="0"/>
          </a:p>
        </p:txBody>
      </p:sp>
      <p:sp>
        <p:nvSpPr>
          <p:cNvPr id="5" name="Rectangle 4"/>
          <p:cNvSpPr/>
          <p:nvPr/>
        </p:nvSpPr>
        <p:spPr>
          <a:xfrm>
            <a:off x="0" y="0"/>
            <a:ext cx="3038475" cy="22225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000000"/>
                </a:solidFill>
                <a:latin typeface="Arial" panose="020B0604020202020204" pitchFamily="34" charset="0"/>
              </a:rPr>
              <a:t>10986B</a:t>
            </a:r>
          </a:p>
        </p:txBody>
      </p:sp>
      <p:sp>
        <p:nvSpPr>
          <p:cNvPr id="6" name="Rectangle 5"/>
          <p:cNvSpPr/>
          <p:nvPr/>
        </p:nvSpPr>
        <p:spPr>
          <a:xfrm>
            <a:off x="0" y="238125"/>
            <a:ext cx="3038475" cy="3476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336699"/>
                </a:solidFill>
                <a:latin typeface="Arial" panose="020B0604020202020204" pitchFamily="34" charset="0"/>
              </a:rPr>
              <a:t>5: What’s New in SQL Server Reporting and BI</a:t>
            </a:r>
          </a:p>
        </p:txBody>
      </p:sp>
    </p:spTree>
    <p:extLst>
      <p:ext uri="{BB962C8B-B14F-4D97-AF65-F5344CB8AC3E}">
        <p14:creationId xmlns:p14="http://schemas.microsoft.com/office/powerpoint/2010/main" val="211087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25938" y="73025"/>
            <a:ext cx="2466975" cy="1851025"/>
          </a:xfrm>
        </p:spPr>
      </p:sp>
      <p:sp>
        <p:nvSpPr>
          <p:cNvPr id="3" name="Notes Placeholder 2"/>
          <p:cNvSpPr>
            <a:spLocks noGrp="1"/>
          </p:cNvSpPr>
          <p:nvPr>
            <p:ph type="body" idx="1"/>
          </p:nvPr>
        </p:nvSpPr>
        <p:spPr>
          <a:xfrm>
            <a:off x="310896" y="2093975"/>
            <a:ext cx="6153912" cy="6604000"/>
          </a:xfrm>
        </p:spPr>
        <p:txBody>
          <a:bodyPr>
            <a:noAutofit/>
          </a:bodyPr>
          <a:lstStyle/>
          <a:p>
            <a:pPr>
              <a:lnSpc>
                <a:spcPct val="107000"/>
              </a:lnSpc>
              <a:spcAft>
                <a:spcPts val="80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C06D5A9F-9622-4ED5-8FF8-E4DBB2E2FC65}" type="slidenum">
              <a:rPr lang="en-GB" smtClean="0"/>
              <a:t>23</a:t>
            </a:fld>
            <a:endParaRPr lang="en-GB" dirty="0"/>
          </a:p>
        </p:txBody>
      </p:sp>
      <p:sp>
        <p:nvSpPr>
          <p:cNvPr id="5" name="Rectangle 4"/>
          <p:cNvSpPr/>
          <p:nvPr/>
        </p:nvSpPr>
        <p:spPr>
          <a:xfrm>
            <a:off x="0" y="0"/>
            <a:ext cx="3038475" cy="22225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000000"/>
                </a:solidFill>
                <a:latin typeface="Arial" panose="020B0604020202020204" pitchFamily="34" charset="0"/>
              </a:rPr>
              <a:t>10986B</a:t>
            </a:r>
          </a:p>
        </p:txBody>
      </p:sp>
      <p:sp>
        <p:nvSpPr>
          <p:cNvPr id="6" name="Rectangle 5"/>
          <p:cNvSpPr/>
          <p:nvPr/>
        </p:nvSpPr>
        <p:spPr>
          <a:xfrm>
            <a:off x="0" y="238125"/>
            <a:ext cx="3038475" cy="3476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336699"/>
                </a:solidFill>
                <a:latin typeface="Arial" panose="020B0604020202020204" pitchFamily="34" charset="0"/>
              </a:rPr>
              <a:t>5: What’s New in SQL Server Reporting and BI</a:t>
            </a:r>
          </a:p>
        </p:txBody>
      </p:sp>
    </p:spTree>
    <p:extLst>
      <p:ext uri="{BB962C8B-B14F-4D97-AF65-F5344CB8AC3E}">
        <p14:creationId xmlns:p14="http://schemas.microsoft.com/office/powerpoint/2010/main" val="836811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25938" y="73025"/>
            <a:ext cx="2466975" cy="1851025"/>
          </a:xfrm>
        </p:spPr>
      </p:sp>
      <p:sp>
        <p:nvSpPr>
          <p:cNvPr id="3" name="Notes Placeholder 2"/>
          <p:cNvSpPr>
            <a:spLocks noGrp="1"/>
          </p:cNvSpPr>
          <p:nvPr>
            <p:ph type="body" idx="1"/>
          </p:nvPr>
        </p:nvSpPr>
        <p:spPr>
          <a:xfrm>
            <a:off x="310896" y="2093975"/>
            <a:ext cx="6153912" cy="6604000"/>
          </a:xfrm>
        </p:spPr>
        <p:txBody>
          <a:bodyPr>
            <a:noAutofit/>
          </a:bodyPr>
          <a:lstStyle/>
          <a:p>
            <a:pPr>
              <a:lnSpc>
                <a:spcPct val="107000"/>
              </a:lnSpc>
              <a:spcAft>
                <a:spcPts val="80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C06D5A9F-9622-4ED5-8FF8-E4DBB2E2FC65}" type="slidenum">
              <a:rPr lang="en-GB" smtClean="0"/>
              <a:t>26</a:t>
            </a:fld>
            <a:endParaRPr lang="en-GB" dirty="0"/>
          </a:p>
        </p:txBody>
      </p:sp>
      <p:sp>
        <p:nvSpPr>
          <p:cNvPr id="5" name="Rectangle 4"/>
          <p:cNvSpPr/>
          <p:nvPr/>
        </p:nvSpPr>
        <p:spPr>
          <a:xfrm>
            <a:off x="0" y="0"/>
            <a:ext cx="3038475" cy="22225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000000"/>
                </a:solidFill>
                <a:latin typeface="Arial" panose="020B0604020202020204" pitchFamily="34" charset="0"/>
              </a:rPr>
              <a:t>10986B</a:t>
            </a:r>
          </a:p>
        </p:txBody>
      </p:sp>
      <p:sp>
        <p:nvSpPr>
          <p:cNvPr id="6" name="Rectangle 5"/>
          <p:cNvSpPr/>
          <p:nvPr/>
        </p:nvSpPr>
        <p:spPr>
          <a:xfrm>
            <a:off x="0" y="238125"/>
            <a:ext cx="3038475" cy="3476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336699"/>
                </a:solidFill>
                <a:latin typeface="Arial" panose="020B0604020202020204" pitchFamily="34" charset="0"/>
              </a:rPr>
              <a:t>5: What’s New in SQL Server Reporting and BI</a:t>
            </a:r>
          </a:p>
        </p:txBody>
      </p:sp>
    </p:spTree>
    <p:extLst>
      <p:ext uri="{BB962C8B-B14F-4D97-AF65-F5344CB8AC3E}">
        <p14:creationId xmlns:p14="http://schemas.microsoft.com/office/powerpoint/2010/main" val="403390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25938" y="73025"/>
            <a:ext cx="2466975" cy="1851025"/>
          </a:xfrm>
        </p:spPr>
      </p:sp>
      <p:sp>
        <p:nvSpPr>
          <p:cNvPr id="3" name="Notes Placeholder 2"/>
          <p:cNvSpPr>
            <a:spLocks noGrp="1"/>
          </p:cNvSpPr>
          <p:nvPr>
            <p:ph type="body" idx="1"/>
          </p:nvPr>
        </p:nvSpPr>
        <p:spPr>
          <a:xfrm>
            <a:off x="310896" y="2093975"/>
            <a:ext cx="6153912" cy="6604000"/>
          </a:xfrm>
        </p:spPr>
        <p:txBody>
          <a:bodyPr>
            <a:noAutofit/>
          </a:bodyPr>
          <a:lstStyle/>
          <a:p>
            <a:pPr>
              <a:lnSpc>
                <a:spcPct val="107000"/>
              </a:lnSpc>
              <a:spcAft>
                <a:spcPts val="80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C06D5A9F-9622-4ED5-8FF8-E4DBB2E2FC65}" type="slidenum">
              <a:rPr lang="en-GB" smtClean="0"/>
              <a:t>27</a:t>
            </a:fld>
            <a:endParaRPr lang="en-GB" dirty="0"/>
          </a:p>
        </p:txBody>
      </p:sp>
      <p:sp>
        <p:nvSpPr>
          <p:cNvPr id="5" name="Rectangle 4"/>
          <p:cNvSpPr/>
          <p:nvPr/>
        </p:nvSpPr>
        <p:spPr>
          <a:xfrm>
            <a:off x="0" y="0"/>
            <a:ext cx="3038475" cy="22225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000000"/>
                </a:solidFill>
                <a:latin typeface="Arial" panose="020B0604020202020204" pitchFamily="34" charset="0"/>
              </a:rPr>
              <a:t>10986B</a:t>
            </a:r>
          </a:p>
        </p:txBody>
      </p:sp>
      <p:sp>
        <p:nvSpPr>
          <p:cNvPr id="6" name="Rectangle 5"/>
          <p:cNvSpPr/>
          <p:nvPr/>
        </p:nvSpPr>
        <p:spPr>
          <a:xfrm>
            <a:off x="0" y="238125"/>
            <a:ext cx="3038475" cy="3476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336699"/>
                </a:solidFill>
                <a:latin typeface="Arial" panose="020B0604020202020204" pitchFamily="34" charset="0"/>
              </a:rPr>
              <a:t>5: What’s New in SQL Server Reporting and BI</a:t>
            </a:r>
          </a:p>
        </p:txBody>
      </p:sp>
    </p:spTree>
    <p:extLst>
      <p:ext uri="{BB962C8B-B14F-4D97-AF65-F5344CB8AC3E}">
        <p14:creationId xmlns:p14="http://schemas.microsoft.com/office/powerpoint/2010/main" val="491341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Rectangle 4"/>
          <p:cNvSpPr/>
          <p:nvPr/>
        </p:nvSpPr>
        <p:spPr>
          <a:xfrm>
            <a:off x="14177" y="0"/>
            <a:ext cx="9144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6019" name="Rectangle 3"/>
          <p:cNvSpPr>
            <a:spLocks noGrp="1" noChangeArrowheads="1"/>
          </p:cNvSpPr>
          <p:nvPr>
            <p:ph type="ctrTitle" sz="quarter" hasCustomPrompt="1"/>
          </p:nvPr>
        </p:nvSpPr>
        <p:spPr>
          <a:xfrm>
            <a:off x="3200400" y="1828800"/>
            <a:ext cx="5732417" cy="627864"/>
          </a:xfrm>
          <a:solidFill>
            <a:srgbClr val="3399FF"/>
          </a:solidFill>
          <a:ln algn="ctr"/>
        </p:spPr>
        <p:txBody>
          <a:bodyPr wrap="square" tIns="0" rIns="0" bIns="0">
            <a:spAutoFit/>
          </a:bodyPr>
          <a:lstStyle>
            <a:lvl1pPr algn="l">
              <a:spcBef>
                <a:spcPct val="60000"/>
              </a:spcBef>
              <a:buClr>
                <a:schemeClr val="hlink"/>
              </a:buClr>
              <a:buSzPct val="90000"/>
              <a:buFontTx/>
              <a:buNone/>
              <a:defRPr sz="4800" baseline="0">
                <a:solidFill>
                  <a:schemeClr val="bg1"/>
                </a:solidFill>
                <a:latin typeface="Segoe UI" pitchFamily="34" charset="0"/>
                <a:ea typeface="Segoe UI" pitchFamily="34" charset="0"/>
                <a:cs typeface="Segoe UI" pitchFamily="34" charset="0"/>
              </a:defRPr>
            </a:lvl1pPr>
          </a:lstStyle>
          <a:p>
            <a:r>
              <a:rPr lang="en-US" dirty="0"/>
              <a:t>Course #</a:t>
            </a:r>
          </a:p>
        </p:txBody>
      </p:sp>
      <p:sp>
        <p:nvSpPr>
          <p:cNvPr id="726020" name="Rectangle 4"/>
          <p:cNvSpPr>
            <a:spLocks noGrp="1" noChangeArrowheads="1"/>
          </p:cNvSpPr>
          <p:nvPr>
            <p:ph type="subTitle" sz="quarter" idx="1" hasCustomPrompt="1"/>
          </p:nvPr>
        </p:nvSpPr>
        <p:spPr>
          <a:xfrm>
            <a:off x="3200400" y="2895600"/>
            <a:ext cx="5775960" cy="1103872"/>
          </a:xfrm>
        </p:spPr>
        <p:txBody>
          <a:bodyPr lIns="91440" tIns="45720" rIns="91440" bIns="45720"/>
          <a:lstStyle>
            <a:lvl1pPr marL="0" indent="0" algn="l">
              <a:lnSpc>
                <a:spcPct val="95000"/>
              </a:lnSpc>
              <a:spcBef>
                <a:spcPct val="60000"/>
              </a:spcBef>
              <a:buFontTx/>
              <a:buNone/>
              <a:defRPr sz="2800">
                <a:solidFill>
                  <a:schemeClr val="bg1"/>
                </a:solidFill>
                <a:latin typeface="Segoe UI" pitchFamily="34" charset="0"/>
                <a:ea typeface="Segoe UI" pitchFamily="34" charset="0"/>
                <a:cs typeface="Segoe UI" pitchFamily="34" charset="0"/>
              </a:defRPr>
            </a:lvl1pPr>
          </a:lstStyle>
          <a:p>
            <a:r>
              <a:rPr lang="en-US" dirty="0"/>
              <a:t>Click to edit Course title</a:t>
            </a:r>
          </a:p>
        </p:txBody>
      </p:sp>
    </p:spTree>
    <p:extLst>
      <p:ext uri="{BB962C8B-B14F-4D97-AF65-F5344CB8AC3E}">
        <p14:creationId xmlns:p14="http://schemas.microsoft.com/office/powerpoint/2010/main" val="2787557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030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1263" y="0"/>
            <a:ext cx="1943100" cy="53784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8788" y="0"/>
            <a:ext cx="5680075"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457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15544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Rectangle 4"/>
          <p:cNvSpPr/>
          <p:nvPr/>
        </p:nvSpPr>
        <p:spPr>
          <a:xfrm>
            <a:off x="14177" y="0"/>
            <a:ext cx="9144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6019" name="Rectangle 3"/>
          <p:cNvSpPr>
            <a:spLocks noGrp="1" noChangeArrowheads="1"/>
          </p:cNvSpPr>
          <p:nvPr>
            <p:ph type="ctrTitle" sz="quarter" hasCustomPrompt="1"/>
          </p:nvPr>
        </p:nvSpPr>
        <p:spPr>
          <a:xfrm>
            <a:off x="3200400" y="1828800"/>
            <a:ext cx="5732417" cy="627864"/>
          </a:xfrm>
          <a:solidFill>
            <a:srgbClr val="3399FF"/>
          </a:solidFill>
          <a:ln algn="ctr"/>
        </p:spPr>
        <p:txBody>
          <a:bodyPr wrap="square" tIns="0" rIns="0" bIns="0">
            <a:spAutoFit/>
          </a:bodyPr>
          <a:lstStyle>
            <a:lvl1pPr algn="l">
              <a:spcBef>
                <a:spcPct val="60000"/>
              </a:spcBef>
              <a:buClr>
                <a:schemeClr val="hlink"/>
              </a:buClr>
              <a:buSzPct val="90000"/>
              <a:buFontTx/>
              <a:buNone/>
              <a:defRPr sz="4800" baseline="0">
                <a:solidFill>
                  <a:schemeClr val="bg1"/>
                </a:solidFill>
                <a:latin typeface="Segoe UI" pitchFamily="34" charset="0"/>
                <a:ea typeface="Segoe UI" pitchFamily="34" charset="0"/>
                <a:cs typeface="Segoe UI" pitchFamily="34" charset="0"/>
              </a:defRPr>
            </a:lvl1pPr>
          </a:lstStyle>
          <a:p>
            <a:r>
              <a:rPr lang="en-US" dirty="0"/>
              <a:t>Course #</a:t>
            </a:r>
          </a:p>
        </p:txBody>
      </p:sp>
      <p:sp>
        <p:nvSpPr>
          <p:cNvPr id="726020" name="Rectangle 4"/>
          <p:cNvSpPr>
            <a:spLocks noGrp="1" noChangeArrowheads="1"/>
          </p:cNvSpPr>
          <p:nvPr>
            <p:ph type="subTitle" sz="quarter" idx="1" hasCustomPrompt="1"/>
          </p:nvPr>
        </p:nvSpPr>
        <p:spPr>
          <a:xfrm>
            <a:off x="3200400" y="2895600"/>
            <a:ext cx="5775960" cy="1103872"/>
          </a:xfrm>
        </p:spPr>
        <p:txBody>
          <a:bodyPr lIns="91440" tIns="45720" rIns="91440" bIns="45720"/>
          <a:lstStyle>
            <a:lvl1pPr marL="0" indent="0" algn="l">
              <a:lnSpc>
                <a:spcPct val="95000"/>
              </a:lnSpc>
              <a:spcBef>
                <a:spcPct val="60000"/>
              </a:spcBef>
              <a:buFontTx/>
              <a:buNone/>
              <a:defRPr sz="2800">
                <a:solidFill>
                  <a:schemeClr val="bg1"/>
                </a:solidFill>
                <a:latin typeface="Segoe UI" pitchFamily="34" charset="0"/>
                <a:ea typeface="Segoe UI" pitchFamily="34" charset="0"/>
                <a:cs typeface="Segoe UI" pitchFamily="34" charset="0"/>
              </a:defRPr>
            </a:lvl1pPr>
          </a:lstStyle>
          <a:p>
            <a:r>
              <a:rPr lang="en-US" dirty="0"/>
              <a:t>Click to edit Course title</a:t>
            </a:r>
          </a:p>
        </p:txBody>
      </p:sp>
    </p:spTree>
    <p:extLst>
      <p:ext uri="{BB962C8B-B14F-4D97-AF65-F5344CB8AC3E}">
        <p14:creationId xmlns:p14="http://schemas.microsoft.com/office/powerpoint/2010/main" val="3451597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5129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03782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8788" y="992188"/>
            <a:ext cx="3798887"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0075" y="992188"/>
            <a:ext cx="3800475"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2792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772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4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4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1440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6192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39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3925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6346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0608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1183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1263" y="0"/>
            <a:ext cx="1943100" cy="53784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8788" y="0"/>
            <a:ext cx="5680075"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7105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Rectangle 4"/>
          <p:cNvSpPr/>
          <p:nvPr/>
        </p:nvSpPr>
        <p:spPr>
          <a:xfrm>
            <a:off x="14177" y="0"/>
            <a:ext cx="9144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6019" name="Rectangle 3"/>
          <p:cNvSpPr>
            <a:spLocks noGrp="1" noChangeArrowheads="1"/>
          </p:cNvSpPr>
          <p:nvPr>
            <p:ph type="ctrTitle" sz="quarter" hasCustomPrompt="1"/>
          </p:nvPr>
        </p:nvSpPr>
        <p:spPr>
          <a:xfrm>
            <a:off x="3200400" y="1828800"/>
            <a:ext cx="5732417" cy="627864"/>
          </a:xfrm>
          <a:solidFill>
            <a:srgbClr val="3399FF"/>
          </a:solidFill>
          <a:ln algn="ctr"/>
        </p:spPr>
        <p:txBody>
          <a:bodyPr wrap="square" tIns="0" rIns="0" bIns="0">
            <a:spAutoFit/>
          </a:bodyPr>
          <a:lstStyle>
            <a:lvl1pPr algn="l">
              <a:spcBef>
                <a:spcPct val="60000"/>
              </a:spcBef>
              <a:buClr>
                <a:schemeClr val="hlink"/>
              </a:buClr>
              <a:buSzPct val="90000"/>
              <a:buFontTx/>
              <a:buNone/>
              <a:defRPr sz="4800" baseline="0">
                <a:solidFill>
                  <a:schemeClr val="bg1"/>
                </a:solidFill>
                <a:latin typeface="Segoe UI" pitchFamily="34" charset="0"/>
                <a:ea typeface="Segoe UI" pitchFamily="34" charset="0"/>
                <a:cs typeface="Segoe UI" pitchFamily="34" charset="0"/>
              </a:defRPr>
            </a:lvl1pPr>
          </a:lstStyle>
          <a:p>
            <a:r>
              <a:rPr lang="en-US" dirty="0"/>
              <a:t>Course #</a:t>
            </a:r>
          </a:p>
        </p:txBody>
      </p:sp>
      <p:sp>
        <p:nvSpPr>
          <p:cNvPr id="726020" name="Rectangle 4"/>
          <p:cNvSpPr>
            <a:spLocks noGrp="1" noChangeArrowheads="1"/>
          </p:cNvSpPr>
          <p:nvPr>
            <p:ph type="subTitle" sz="quarter" idx="1" hasCustomPrompt="1"/>
          </p:nvPr>
        </p:nvSpPr>
        <p:spPr>
          <a:xfrm>
            <a:off x="3200400" y="2895600"/>
            <a:ext cx="5775960" cy="1103872"/>
          </a:xfrm>
        </p:spPr>
        <p:txBody>
          <a:bodyPr lIns="91440" tIns="45720" rIns="91440" bIns="45720"/>
          <a:lstStyle>
            <a:lvl1pPr marL="0" indent="0" algn="l">
              <a:lnSpc>
                <a:spcPct val="95000"/>
              </a:lnSpc>
              <a:spcBef>
                <a:spcPct val="60000"/>
              </a:spcBef>
              <a:buFontTx/>
              <a:buNone/>
              <a:defRPr sz="2800">
                <a:solidFill>
                  <a:schemeClr val="bg1"/>
                </a:solidFill>
                <a:latin typeface="Segoe UI" pitchFamily="34" charset="0"/>
                <a:ea typeface="Segoe UI" pitchFamily="34" charset="0"/>
                <a:cs typeface="Segoe UI" pitchFamily="34" charset="0"/>
              </a:defRPr>
            </a:lvl1pPr>
          </a:lstStyle>
          <a:p>
            <a:r>
              <a:rPr lang="en-US" dirty="0"/>
              <a:t>Click to edit Course title</a:t>
            </a:r>
          </a:p>
        </p:txBody>
      </p:sp>
    </p:spTree>
    <p:extLst>
      <p:ext uri="{BB962C8B-B14F-4D97-AF65-F5344CB8AC3E}">
        <p14:creationId xmlns:p14="http://schemas.microsoft.com/office/powerpoint/2010/main" val="1432802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5689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99394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8788" y="992188"/>
            <a:ext cx="3798887"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0075" y="992188"/>
            <a:ext cx="3800475"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9402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772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4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4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7289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929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04630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496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5834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753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2563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1263" y="0"/>
            <a:ext cx="1943100" cy="53784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8788" y="0"/>
            <a:ext cx="5680075"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7572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55152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Rectangle 4"/>
          <p:cNvSpPr/>
          <p:nvPr/>
        </p:nvSpPr>
        <p:spPr>
          <a:xfrm>
            <a:off x="14177" y="0"/>
            <a:ext cx="9144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6019" name="Rectangle 3"/>
          <p:cNvSpPr>
            <a:spLocks noGrp="1" noChangeArrowheads="1"/>
          </p:cNvSpPr>
          <p:nvPr>
            <p:ph type="ctrTitle" sz="quarter" hasCustomPrompt="1"/>
          </p:nvPr>
        </p:nvSpPr>
        <p:spPr>
          <a:xfrm>
            <a:off x="3200400" y="1828800"/>
            <a:ext cx="5732417" cy="627864"/>
          </a:xfrm>
          <a:solidFill>
            <a:srgbClr val="3399FF"/>
          </a:solidFill>
          <a:ln algn="ctr"/>
        </p:spPr>
        <p:txBody>
          <a:bodyPr wrap="square" tIns="0" rIns="0" bIns="0">
            <a:spAutoFit/>
          </a:bodyPr>
          <a:lstStyle>
            <a:lvl1pPr algn="l">
              <a:spcBef>
                <a:spcPct val="60000"/>
              </a:spcBef>
              <a:buClr>
                <a:schemeClr val="hlink"/>
              </a:buClr>
              <a:buSzPct val="90000"/>
              <a:buFontTx/>
              <a:buNone/>
              <a:defRPr sz="4800" baseline="0">
                <a:solidFill>
                  <a:schemeClr val="bg1"/>
                </a:solidFill>
                <a:latin typeface="Segoe UI" pitchFamily="34" charset="0"/>
                <a:ea typeface="Segoe UI" pitchFamily="34" charset="0"/>
                <a:cs typeface="Segoe UI" pitchFamily="34" charset="0"/>
              </a:defRPr>
            </a:lvl1pPr>
          </a:lstStyle>
          <a:p>
            <a:r>
              <a:rPr lang="en-US" dirty="0"/>
              <a:t>Course #</a:t>
            </a:r>
          </a:p>
        </p:txBody>
      </p:sp>
      <p:sp>
        <p:nvSpPr>
          <p:cNvPr id="726020" name="Rectangle 4"/>
          <p:cNvSpPr>
            <a:spLocks noGrp="1" noChangeArrowheads="1"/>
          </p:cNvSpPr>
          <p:nvPr>
            <p:ph type="subTitle" sz="quarter" idx="1" hasCustomPrompt="1"/>
          </p:nvPr>
        </p:nvSpPr>
        <p:spPr>
          <a:xfrm>
            <a:off x="3200400" y="2895600"/>
            <a:ext cx="5775960" cy="1103872"/>
          </a:xfrm>
        </p:spPr>
        <p:txBody>
          <a:bodyPr lIns="91440" tIns="45720" rIns="91440" bIns="45720"/>
          <a:lstStyle>
            <a:lvl1pPr marL="0" indent="0" algn="l">
              <a:lnSpc>
                <a:spcPct val="95000"/>
              </a:lnSpc>
              <a:spcBef>
                <a:spcPct val="60000"/>
              </a:spcBef>
              <a:buFontTx/>
              <a:buNone/>
              <a:defRPr sz="2800">
                <a:solidFill>
                  <a:schemeClr val="bg1"/>
                </a:solidFill>
                <a:latin typeface="Segoe UI" pitchFamily="34" charset="0"/>
                <a:ea typeface="Segoe UI" pitchFamily="34" charset="0"/>
                <a:cs typeface="Segoe UI" pitchFamily="34" charset="0"/>
              </a:defRPr>
            </a:lvl1pPr>
          </a:lstStyle>
          <a:p>
            <a:r>
              <a:rPr lang="en-US" dirty="0"/>
              <a:t>Click to edit Course title</a:t>
            </a:r>
          </a:p>
        </p:txBody>
      </p:sp>
    </p:spTree>
    <p:extLst>
      <p:ext uri="{BB962C8B-B14F-4D97-AF65-F5344CB8AC3E}">
        <p14:creationId xmlns:p14="http://schemas.microsoft.com/office/powerpoint/2010/main" val="409820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3285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338901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8788" y="992188"/>
            <a:ext cx="3798887"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0075" y="992188"/>
            <a:ext cx="3800475"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174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8788" y="992188"/>
            <a:ext cx="3798887"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0075" y="992188"/>
            <a:ext cx="3800475"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234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772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4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4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0010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2150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37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73215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31279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1941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1263" y="0"/>
            <a:ext cx="1943100" cy="53784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8788" y="0"/>
            <a:ext cx="5680075"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1925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8654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Rectangle 4"/>
          <p:cNvSpPr/>
          <p:nvPr/>
        </p:nvSpPr>
        <p:spPr>
          <a:xfrm>
            <a:off x="14177" y="0"/>
            <a:ext cx="9144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6019" name="Rectangle 3"/>
          <p:cNvSpPr>
            <a:spLocks noGrp="1" noChangeArrowheads="1"/>
          </p:cNvSpPr>
          <p:nvPr>
            <p:ph type="ctrTitle" sz="quarter" hasCustomPrompt="1"/>
          </p:nvPr>
        </p:nvSpPr>
        <p:spPr>
          <a:xfrm>
            <a:off x="3200400" y="1828800"/>
            <a:ext cx="5732417" cy="627864"/>
          </a:xfrm>
          <a:solidFill>
            <a:srgbClr val="3399FF"/>
          </a:solidFill>
          <a:ln algn="ctr"/>
        </p:spPr>
        <p:txBody>
          <a:bodyPr wrap="square" tIns="0" rIns="0" bIns="0">
            <a:spAutoFit/>
          </a:bodyPr>
          <a:lstStyle>
            <a:lvl1pPr algn="l">
              <a:spcBef>
                <a:spcPct val="60000"/>
              </a:spcBef>
              <a:buClr>
                <a:schemeClr val="hlink"/>
              </a:buClr>
              <a:buSzPct val="90000"/>
              <a:buFontTx/>
              <a:buNone/>
              <a:defRPr sz="4800" baseline="0">
                <a:solidFill>
                  <a:schemeClr val="bg1"/>
                </a:solidFill>
                <a:latin typeface="Segoe UI" pitchFamily="34" charset="0"/>
                <a:ea typeface="Segoe UI" pitchFamily="34" charset="0"/>
                <a:cs typeface="Segoe UI" pitchFamily="34" charset="0"/>
              </a:defRPr>
            </a:lvl1pPr>
          </a:lstStyle>
          <a:p>
            <a:r>
              <a:rPr lang="en-US" dirty="0"/>
              <a:t>Course #</a:t>
            </a:r>
          </a:p>
        </p:txBody>
      </p:sp>
      <p:sp>
        <p:nvSpPr>
          <p:cNvPr id="726020" name="Rectangle 4"/>
          <p:cNvSpPr>
            <a:spLocks noGrp="1" noChangeArrowheads="1"/>
          </p:cNvSpPr>
          <p:nvPr>
            <p:ph type="subTitle" sz="quarter" idx="1" hasCustomPrompt="1"/>
          </p:nvPr>
        </p:nvSpPr>
        <p:spPr>
          <a:xfrm>
            <a:off x="3200400" y="2895600"/>
            <a:ext cx="5775960" cy="1103872"/>
          </a:xfrm>
        </p:spPr>
        <p:txBody>
          <a:bodyPr lIns="91440" tIns="45720" rIns="91440" bIns="45720"/>
          <a:lstStyle>
            <a:lvl1pPr marL="0" indent="0" algn="l">
              <a:lnSpc>
                <a:spcPct val="95000"/>
              </a:lnSpc>
              <a:spcBef>
                <a:spcPct val="60000"/>
              </a:spcBef>
              <a:buFontTx/>
              <a:buNone/>
              <a:defRPr sz="2800">
                <a:solidFill>
                  <a:schemeClr val="bg1"/>
                </a:solidFill>
                <a:latin typeface="Segoe UI" pitchFamily="34" charset="0"/>
                <a:ea typeface="Segoe UI" pitchFamily="34" charset="0"/>
                <a:cs typeface="Segoe UI" pitchFamily="34" charset="0"/>
              </a:defRPr>
            </a:lvl1pPr>
          </a:lstStyle>
          <a:p>
            <a:r>
              <a:rPr lang="en-US" dirty="0"/>
              <a:t>Click to edit Course title</a:t>
            </a:r>
          </a:p>
        </p:txBody>
      </p:sp>
    </p:spTree>
    <p:extLst>
      <p:ext uri="{BB962C8B-B14F-4D97-AF65-F5344CB8AC3E}">
        <p14:creationId xmlns:p14="http://schemas.microsoft.com/office/powerpoint/2010/main" val="615996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8726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772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4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4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66063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797372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8788" y="992188"/>
            <a:ext cx="3798887"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0075" y="992188"/>
            <a:ext cx="3800475"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4177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772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4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4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4859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10551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361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57992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96661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68067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1263" y="0"/>
            <a:ext cx="1943100" cy="53784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8788" y="0"/>
            <a:ext cx="5680075"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38253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40559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5918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Rectangle 4"/>
          <p:cNvSpPr/>
          <p:nvPr/>
        </p:nvSpPr>
        <p:spPr>
          <a:xfrm>
            <a:off x="14177" y="0"/>
            <a:ext cx="9144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6019" name="Rectangle 3"/>
          <p:cNvSpPr>
            <a:spLocks noGrp="1" noChangeArrowheads="1"/>
          </p:cNvSpPr>
          <p:nvPr>
            <p:ph type="ctrTitle" sz="quarter" hasCustomPrompt="1"/>
          </p:nvPr>
        </p:nvSpPr>
        <p:spPr>
          <a:xfrm>
            <a:off x="3200400" y="1828800"/>
            <a:ext cx="5732417" cy="627864"/>
          </a:xfrm>
          <a:solidFill>
            <a:srgbClr val="3399FF"/>
          </a:solidFill>
          <a:ln algn="ctr"/>
        </p:spPr>
        <p:txBody>
          <a:bodyPr wrap="square" tIns="0" rIns="0" bIns="0">
            <a:spAutoFit/>
          </a:bodyPr>
          <a:lstStyle>
            <a:lvl1pPr algn="l">
              <a:spcBef>
                <a:spcPct val="60000"/>
              </a:spcBef>
              <a:buClr>
                <a:schemeClr val="hlink"/>
              </a:buClr>
              <a:buSzPct val="90000"/>
              <a:buFontTx/>
              <a:buNone/>
              <a:defRPr sz="4800" baseline="0">
                <a:solidFill>
                  <a:schemeClr val="bg1"/>
                </a:solidFill>
                <a:latin typeface="Segoe UI" pitchFamily="34" charset="0"/>
                <a:ea typeface="Segoe UI" pitchFamily="34" charset="0"/>
                <a:cs typeface="Segoe UI" pitchFamily="34" charset="0"/>
              </a:defRPr>
            </a:lvl1pPr>
          </a:lstStyle>
          <a:p>
            <a:r>
              <a:rPr lang="en-US" dirty="0"/>
              <a:t>Course #</a:t>
            </a:r>
          </a:p>
        </p:txBody>
      </p:sp>
      <p:sp>
        <p:nvSpPr>
          <p:cNvPr id="726020" name="Rectangle 4"/>
          <p:cNvSpPr>
            <a:spLocks noGrp="1" noChangeArrowheads="1"/>
          </p:cNvSpPr>
          <p:nvPr>
            <p:ph type="subTitle" sz="quarter" idx="1" hasCustomPrompt="1"/>
          </p:nvPr>
        </p:nvSpPr>
        <p:spPr>
          <a:xfrm>
            <a:off x="3200400" y="2895600"/>
            <a:ext cx="5775960" cy="1103872"/>
          </a:xfrm>
        </p:spPr>
        <p:txBody>
          <a:bodyPr lIns="91440" tIns="45720" rIns="91440" bIns="45720"/>
          <a:lstStyle>
            <a:lvl1pPr marL="0" indent="0" algn="l">
              <a:lnSpc>
                <a:spcPct val="95000"/>
              </a:lnSpc>
              <a:spcBef>
                <a:spcPct val="60000"/>
              </a:spcBef>
              <a:buFontTx/>
              <a:buNone/>
              <a:defRPr sz="2800">
                <a:solidFill>
                  <a:schemeClr val="bg1"/>
                </a:solidFill>
                <a:latin typeface="Segoe UI" pitchFamily="34" charset="0"/>
                <a:ea typeface="Segoe UI" pitchFamily="34" charset="0"/>
                <a:cs typeface="Segoe UI" pitchFamily="34" charset="0"/>
              </a:defRPr>
            </a:lvl1pPr>
          </a:lstStyle>
          <a:p>
            <a:r>
              <a:rPr lang="en-US" dirty="0"/>
              <a:t>Click to edit Course title</a:t>
            </a:r>
          </a:p>
        </p:txBody>
      </p:sp>
    </p:spTree>
    <p:extLst>
      <p:ext uri="{BB962C8B-B14F-4D97-AF65-F5344CB8AC3E}">
        <p14:creationId xmlns:p14="http://schemas.microsoft.com/office/powerpoint/2010/main" val="3074058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21170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471770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8788" y="992188"/>
            <a:ext cx="3798887"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0075" y="992188"/>
            <a:ext cx="3800475"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1587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772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4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4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0663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89369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00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53285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13714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124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752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1263" y="0"/>
            <a:ext cx="1943100" cy="53784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8788" y="0"/>
            <a:ext cx="5680075"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27847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79154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Rectangle 4"/>
          <p:cNvSpPr/>
          <p:nvPr/>
        </p:nvSpPr>
        <p:spPr>
          <a:xfrm>
            <a:off x="14177" y="0"/>
            <a:ext cx="9144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6019" name="Rectangle 3"/>
          <p:cNvSpPr>
            <a:spLocks noGrp="1" noChangeArrowheads="1"/>
          </p:cNvSpPr>
          <p:nvPr>
            <p:ph type="ctrTitle" sz="quarter" hasCustomPrompt="1"/>
          </p:nvPr>
        </p:nvSpPr>
        <p:spPr>
          <a:xfrm>
            <a:off x="3200400" y="1828800"/>
            <a:ext cx="5732417" cy="627864"/>
          </a:xfrm>
          <a:solidFill>
            <a:srgbClr val="3399FF"/>
          </a:solidFill>
          <a:ln algn="ctr"/>
        </p:spPr>
        <p:txBody>
          <a:bodyPr wrap="square" tIns="0" rIns="0" bIns="0">
            <a:spAutoFit/>
          </a:bodyPr>
          <a:lstStyle>
            <a:lvl1pPr algn="l">
              <a:spcBef>
                <a:spcPct val="60000"/>
              </a:spcBef>
              <a:buClr>
                <a:schemeClr val="hlink"/>
              </a:buClr>
              <a:buSzPct val="90000"/>
              <a:buFontTx/>
              <a:buNone/>
              <a:defRPr sz="4800" baseline="0">
                <a:solidFill>
                  <a:schemeClr val="bg1"/>
                </a:solidFill>
                <a:latin typeface="Segoe UI" pitchFamily="34" charset="0"/>
                <a:ea typeface="Segoe UI" pitchFamily="34" charset="0"/>
                <a:cs typeface="Segoe UI" pitchFamily="34" charset="0"/>
              </a:defRPr>
            </a:lvl1pPr>
          </a:lstStyle>
          <a:p>
            <a:r>
              <a:rPr lang="en-US" dirty="0"/>
              <a:t>Course #</a:t>
            </a:r>
          </a:p>
        </p:txBody>
      </p:sp>
      <p:sp>
        <p:nvSpPr>
          <p:cNvPr id="726020" name="Rectangle 4"/>
          <p:cNvSpPr>
            <a:spLocks noGrp="1" noChangeArrowheads="1"/>
          </p:cNvSpPr>
          <p:nvPr>
            <p:ph type="subTitle" sz="quarter" idx="1" hasCustomPrompt="1"/>
          </p:nvPr>
        </p:nvSpPr>
        <p:spPr>
          <a:xfrm>
            <a:off x="3200400" y="2895600"/>
            <a:ext cx="5775960" cy="1103872"/>
          </a:xfrm>
        </p:spPr>
        <p:txBody>
          <a:bodyPr lIns="91440" tIns="45720" rIns="91440" bIns="45720"/>
          <a:lstStyle>
            <a:lvl1pPr marL="0" indent="0" algn="l">
              <a:lnSpc>
                <a:spcPct val="95000"/>
              </a:lnSpc>
              <a:spcBef>
                <a:spcPct val="60000"/>
              </a:spcBef>
              <a:buFontTx/>
              <a:buNone/>
              <a:defRPr sz="2800">
                <a:solidFill>
                  <a:schemeClr val="bg1"/>
                </a:solidFill>
                <a:latin typeface="Segoe UI" pitchFamily="34" charset="0"/>
                <a:ea typeface="Segoe UI" pitchFamily="34" charset="0"/>
                <a:cs typeface="Segoe UI" pitchFamily="34" charset="0"/>
              </a:defRPr>
            </a:lvl1pPr>
          </a:lstStyle>
          <a:p>
            <a:r>
              <a:rPr lang="en-US" dirty="0"/>
              <a:t>Click to edit Course title</a:t>
            </a:r>
          </a:p>
        </p:txBody>
      </p:sp>
    </p:spTree>
    <p:extLst>
      <p:ext uri="{BB962C8B-B14F-4D97-AF65-F5344CB8AC3E}">
        <p14:creationId xmlns:p14="http://schemas.microsoft.com/office/powerpoint/2010/main" val="33642776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0334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78098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8788" y="992188"/>
            <a:ext cx="3798887"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0075" y="992188"/>
            <a:ext cx="3800475"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66960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772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4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4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85315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04389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7987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2678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80410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46508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15680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1263" y="0"/>
            <a:ext cx="1943100" cy="53784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8788" y="0"/>
            <a:ext cx="5680075"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25673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9681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24915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7040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5001" name="Rectangle 9"/>
          <p:cNvSpPr>
            <a:spLocks noChangeArrowheads="1"/>
          </p:cNvSpPr>
          <p:nvPr/>
        </p:nvSpPr>
        <p:spPr bwMode="auto">
          <a:xfrm>
            <a:off x="4763" y="731838"/>
            <a:ext cx="9136062" cy="6111875"/>
          </a:xfrm>
          <a:prstGeom prst="rect">
            <a:avLst/>
          </a:prstGeom>
          <a:noFill/>
          <a:ln w="28575" algn="ctr">
            <a:noFill/>
            <a:miter lim="800000"/>
            <a:headEnd/>
            <a:tailEnd/>
          </a:ln>
          <a:effectLst/>
        </p:spPr>
        <p:txBody>
          <a:bodyPr wrap="none" anchor="ctr"/>
          <a:lstStyle/>
          <a:p>
            <a:pPr algn="ctr" eaLnBrk="0" hangingPunct="0">
              <a:defRPr/>
            </a:pPr>
            <a:endParaRPr lang="en-US" dirty="0">
              <a:cs typeface="+mn-cs"/>
            </a:endParaRPr>
          </a:p>
        </p:txBody>
      </p:sp>
      <p:sp>
        <p:nvSpPr>
          <p:cNvPr id="1029" name="Rectangle 4"/>
          <p:cNvSpPr>
            <a:spLocks noGrp="1" noChangeArrowheads="1"/>
          </p:cNvSpPr>
          <p:nvPr>
            <p:ph type="title"/>
          </p:nvPr>
        </p:nvSpPr>
        <p:spPr bwMode="auto">
          <a:xfrm>
            <a:off x="460375" y="-2"/>
            <a:ext cx="7773988" cy="740664"/>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lvl="0"/>
            <a:r>
              <a:rPr lang="en-US" dirty="0"/>
              <a:t>Slide Title</a:t>
            </a:r>
          </a:p>
        </p:txBody>
      </p:sp>
      <p:sp>
        <p:nvSpPr>
          <p:cNvPr id="1030" name="Rectangle 5"/>
          <p:cNvSpPr>
            <a:spLocks noGrp="1" noChangeArrowheads="1"/>
          </p:cNvSpPr>
          <p:nvPr>
            <p:ph type="body" idx="1"/>
          </p:nvPr>
        </p:nvSpPr>
        <p:spPr bwMode="auto">
          <a:xfrm>
            <a:off x="458788" y="1021215"/>
            <a:ext cx="8119156" cy="51473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8933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fontAlgn="base" hangingPunct="1">
        <a:lnSpc>
          <a:spcPct val="85000"/>
        </a:lnSpc>
        <a:spcBef>
          <a:spcPct val="0"/>
        </a:spcBef>
        <a:spcAft>
          <a:spcPct val="0"/>
        </a:spcAft>
        <a:buClr>
          <a:srgbClr val="DC0081"/>
        </a:buClr>
        <a:buFont typeface="Wingdings" pitchFamily="2" charset="2"/>
        <a:defRPr sz="2800">
          <a:solidFill>
            <a:schemeClr val="bg1"/>
          </a:solidFill>
          <a:latin typeface="Segoe UI" pitchFamily="34" charset="0"/>
          <a:ea typeface="Segoe UI" pitchFamily="34" charset="0"/>
          <a:cs typeface="Segoe UI" pitchFamily="34" charset="0"/>
        </a:defRPr>
      </a:lvl1pPr>
      <a:lvl2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2pPr>
      <a:lvl3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3pPr>
      <a:lvl4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4pPr>
      <a:lvl5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5pPr>
      <a:lvl6pPr marL="4572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6pPr>
      <a:lvl7pPr marL="9144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7pPr>
      <a:lvl8pPr marL="13716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8pPr>
      <a:lvl9pPr marL="18288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9pPr>
    </p:titleStyle>
    <p:body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7040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5001" name="Rectangle 9"/>
          <p:cNvSpPr>
            <a:spLocks noChangeArrowheads="1"/>
          </p:cNvSpPr>
          <p:nvPr/>
        </p:nvSpPr>
        <p:spPr bwMode="auto">
          <a:xfrm>
            <a:off x="4763" y="731838"/>
            <a:ext cx="9136062" cy="6111875"/>
          </a:xfrm>
          <a:prstGeom prst="rect">
            <a:avLst/>
          </a:prstGeom>
          <a:noFill/>
          <a:ln w="28575" algn="ctr">
            <a:noFill/>
            <a:miter lim="800000"/>
            <a:headEnd/>
            <a:tailEnd/>
          </a:ln>
          <a:effectLst/>
        </p:spPr>
        <p:txBody>
          <a:bodyPr wrap="none" anchor="ctr"/>
          <a:lstStyle/>
          <a:p>
            <a:pPr algn="ctr" eaLnBrk="0" hangingPunct="0">
              <a:defRPr/>
            </a:pPr>
            <a:endParaRPr lang="en-US" dirty="0">
              <a:cs typeface="+mn-cs"/>
            </a:endParaRPr>
          </a:p>
        </p:txBody>
      </p:sp>
      <p:sp>
        <p:nvSpPr>
          <p:cNvPr id="1029" name="Rectangle 4"/>
          <p:cNvSpPr>
            <a:spLocks noGrp="1" noChangeArrowheads="1"/>
          </p:cNvSpPr>
          <p:nvPr>
            <p:ph type="title"/>
          </p:nvPr>
        </p:nvSpPr>
        <p:spPr bwMode="auto">
          <a:xfrm>
            <a:off x="460375" y="-2"/>
            <a:ext cx="7773988" cy="740664"/>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lvl="0"/>
            <a:r>
              <a:rPr lang="en-US" dirty="0"/>
              <a:t>Slide Title</a:t>
            </a:r>
          </a:p>
        </p:txBody>
      </p:sp>
      <p:sp>
        <p:nvSpPr>
          <p:cNvPr id="1030" name="Rectangle 5"/>
          <p:cNvSpPr>
            <a:spLocks noGrp="1" noChangeArrowheads="1"/>
          </p:cNvSpPr>
          <p:nvPr>
            <p:ph type="body" idx="1"/>
          </p:nvPr>
        </p:nvSpPr>
        <p:spPr bwMode="auto">
          <a:xfrm>
            <a:off x="458788" y="1021215"/>
            <a:ext cx="8119156" cy="51473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97235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1" fontAlgn="base" hangingPunct="1">
        <a:lnSpc>
          <a:spcPct val="85000"/>
        </a:lnSpc>
        <a:spcBef>
          <a:spcPct val="0"/>
        </a:spcBef>
        <a:spcAft>
          <a:spcPct val="0"/>
        </a:spcAft>
        <a:buClr>
          <a:srgbClr val="DC0081"/>
        </a:buClr>
        <a:buFont typeface="Wingdings" pitchFamily="2" charset="2"/>
        <a:defRPr sz="2800">
          <a:solidFill>
            <a:schemeClr val="bg1"/>
          </a:solidFill>
          <a:latin typeface="Segoe UI" pitchFamily="34" charset="0"/>
          <a:ea typeface="Segoe UI" pitchFamily="34" charset="0"/>
          <a:cs typeface="Segoe UI" pitchFamily="34" charset="0"/>
        </a:defRPr>
      </a:lvl1pPr>
      <a:lvl2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2pPr>
      <a:lvl3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3pPr>
      <a:lvl4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4pPr>
      <a:lvl5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5pPr>
      <a:lvl6pPr marL="4572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6pPr>
      <a:lvl7pPr marL="9144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7pPr>
      <a:lvl8pPr marL="13716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8pPr>
      <a:lvl9pPr marL="18288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9pPr>
    </p:titleStyle>
    <p:body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7040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5001" name="Rectangle 9"/>
          <p:cNvSpPr>
            <a:spLocks noChangeArrowheads="1"/>
          </p:cNvSpPr>
          <p:nvPr/>
        </p:nvSpPr>
        <p:spPr bwMode="auto">
          <a:xfrm>
            <a:off x="4763" y="731838"/>
            <a:ext cx="9136062" cy="6111875"/>
          </a:xfrm>
          <a:prstGeom prst="rect">
            <a:avLst/>
          </a:prstGeom>
          <a:noFill/>
          <a:ln w="28575" algn="ctr">
            <a:noFill/>
            <a:miter lim="800000"/>
            <a:headEnd/>
            <a:tailEnd/>
          </a:ln>
          <a:effectLst/>
        </p:spPr>
        <p:txBody>
          <a:bodyPr wrap="none" anchor="ctr"/>
          <a:lstStyle/>
          <a:p>
            <a:pPr algn="ctr" eaLnBrk="0" hangingPunct="0">
              <a:defRPr/>
            </a:pPr>
            <a:endParaRPr lang="en-US" dirty="0">
              <a:cs typeface="+mn-cs"/>
            </a:endParaRPr>
          </a:p>
        </p:txBody>
      </p:sp>
      <p:sp>
        <p:nvSpPr>
          <p:cNvPr id="1029" name="Rectangle 4"/>
          <p:cNvSpPr>
            <a:spLocks noGrp="1" noChangeArrowheads="1"/>
          </p:cNvSpPr>
          <p:nvPr>
            <p:ph type="title"/>
          </p:nvPr>
        </p:nvSpPr>
        <p:spPr bwMode="auto">
          <a:xfrm>
            <a:off x="460375" y="-2"/>
            <a:ext cx="7773988" cy="740664"/>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lvl="0"/>
            <a:r>
              <a:rPr lang="en-US" dirty="0"/>
              <a:t>Slide Title</a:t>
            </a:r>
          </a:p>
        </p:txBody>
      </p:sp>
      <p:sp>
        <p:nvSpPr>
          <p:cNvPr id="1030" name="Rectangle 5"/>
          <p:cNvSpPr>
            <a:spLocks noGrp="1" noChangeArrowheads="1"/>
          </p:cNvSpPr>
          <p:nvPr>
            <p:ph type="body" idx="1"/>
          </p:nvPr>
        </p:nvSpPr>
        <p:spPr bwMode="auto">
          <a:xfrm>
            <a:off x="458788" y="1021215"/>
            <a:ext cx="8119156" cy="51473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032043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rtl="0" eaLnBrk="1" fontAlgn="base" hangingPunct="1">
        <a:lnSpc>
          <a:spcPct val="85000"/>
        </a:lnSpc>
        <a:spcBef>
          <a:spcPct val="0"/>
        </a:spcBef>
        <a:spcAft>
          <a:spcPct val="0"/>
        </a:spcAft>
        <a:buClr>
          <a:srgbClr val="DC0081"/>
        </a:buClr>
        <a:buFont typeface="Wingdings" pitchFamily="2" charset="2"/>
        <a:defRPr sz="2800">
          <a:solidFill>
            <a:schemeClr val="bg1"/>
          </a:solidFill>
          <a:latin typeface="Segoe UI" pitchFamily="34" charset="0"/>
          <a:ea typeface="Segoe UI" pitchFamily="34" charset="0"/>
          <a:cs typeface="Segoe UI" pitchFamily="34" charset="0"/>
        </a:defRPr>
      </a:lvl1pPr>
      <a:lvl2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2pPr>
      <a:lvl3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3pPr>
      <a:lvl4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4pPr>
      <a:lvl5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5pPr>
      <a:lvl6pPr marL="4572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6pPr>
      <a:lvl7pPr marL="9144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7pPr>
      <a:lvl8pPr marL="13716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8pPr>
      <a:lvl9pPr marL="18288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9pPr>
    </p:titleStyle>
    <p:body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7040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5001" name="Rectangle 9"/>
          <p:cNvSpPr>
            <a:spLocks noChangeArrowheads="1"/>
          </p:cNvSpPr>
          <p:nvPr/>
        </p:nvSpPr>
        <p:spPr bwMode="auto">
          <a:xfrm>
            <a:off x="4763" y="731838"/>
            <a:ext cx="9136062" cy="6111875"/>
          </a:xfrm>
          <a:prstGeom prst="rect">
            <a:avLst/>
          </a:prstGeom>
          <a:noFill/>
          <a:ln w="28575" algn="ctr">
            <a:noFill/>
            <a:miter lim="800000"/>
            <a:headEnd/>
            <a:tailEnd/>
          </a:ln>
          <a:effectLst/>
        </p:spPr>
        <p:txBody>
          <a:bodyPr wrap="none" anchor="ctr"/>
          <a:lstStyle/>
          <a:p>
            <a:pPr algn="ctr" eaLnBrk="0" hangingPunct="0">
              <a:defRPr/>
            </a:pPr>
            <a:endParaRPr lang="en-US" dirty="0">
              <a:cs typeface="+mn-cs"/>
            </a:endParaRPr>
          </a:p>
        </p:txBody>
      </p:sp>
      <p:sp>
        <p:nvSpPr>
          <p:cNvPr id="1029" name="Rectangle 4"/>
          <p:cNvSpPr>
            <a:spLocks noGrp="1" noChangeArrowheads="1"/>
          </p:cNvSpPr>
          <p:nvPr>
            <p:ph type="title"/>
          </p:nvPr>
        </p:nvSpPr>
        <p:spPr bwMode="auto">
          <a:xfrm>
            <a:off x="460375" y="-2"/>
            <a:ext cx="7773988" cy="740664"/>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lvl="0"/>
            <a:r>
              <a:rPr lang="en-US" dirty="0"/>
              <a:t>Slide Title</a:t>
            </a:r>
          </a:p>
        </p:txBody>
      </p:sp>
      <p:sp>
        <p:nvSpPr>
          <p:cNvPr id="1030" name="Rectangle 5"/>
          <p:cNvSpPr>
            <a:spLocks noGrp="1" noChangeArrowheads="1"/>
          </p:cNvSpPr>
          <p:nvPr>
            <p:ph type="body" idx="1"/>
          </p:nvPr>
        </p:nvSpPr>
        <p:spPr bwMode="auto">
          <a:xfrm>
            <a:off x="458788" y="1021215"/>
            <a:ext cx="8119156" cy="51473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2551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rtl="0" eaLnBrk="1" fontAlgn="base" hangingPunct="1">
        <a:lnSpc>
          <a:spcPct val="85000"/>
        </a:lnSpc>
        <a:spcBef>
          <a:spcPct val="0"/>
        </a:spcBef>
        <a:spcAft>
          <a:spcPct val="0"/>
        </a:spcAft>
        <a:buClr>
          <a:srgbClr val="DC0081"/>
        </a:buClr>
        <a:buFont typeface="Wingdings" pitchFamily="2" charset="2"/>
        <a:defRPr sz="2800">
          <a:solidFill>
            <a:schemeClr val="bg1"/>
          </a:solidFill>
          <a:latin typeface="Segoe UI" pitchFamily="34" charset="0"/>
          <a:ea typeface="Segoe UI" pitchFamily="34" charset="0"/>
          <a:cs typeface="Segoe UI" pitchFamily="34" charset="0"/>
        </a:defRPr>
      </a:lvl1pPr>
      <a:lvl2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2pPr>
      <a:lvl3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3pPr>
      <a:lvl4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4pPr>
      <a:lvl5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5pPr>
      <a:lvl6pPr marL="4572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6pPr>
      <a:lvl7pPr marL="9144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7pPr>
      <a:lvl8pPr marL="13716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8pPr>
      <a:lvl9pPr marL="18288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9pPr>
    </p:titleStyle>
    <p:body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7040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5001" name="Rectangle 9"/>
          <p:cNvSpPr>
            <a:spLocks noChangeArrowheads="1"/>
          </p:cNvSpPr>
          <p:nvPr/>
        </p:nvSpPr>
        <p:spPr bwMode="auto">
          <a:xfrm>
            <a:off x="4763" y="731838"/>
            <a:ext cx="9136062" cy="6111875"/>
          </a:xfrm>
          <a:prstGeom prst="rect">
            <a:avLst/>
          </a:prstGeom>
          <a:noFill/>
          <a:ln w="28575" algn="ctr">
            <a:noFill/>
            <a:miter lim="800000"/>
            <a:headEnd/>
            <a:tailEnd/>
          </a:ln>
          <a:effectLst/>
        </p:spPr>
        <p:txBody>
          <a:bodyPr wrap="none" anchor="ctr"/>
          <a:lstStyle/>
          <a:p>
            <a:pPr algn="ctr" eaLnBrk="0" hangingPunct="0">
              <a:defRPr/>
            </a:pPr>
            <a:endParaRPr lang="en-US" dirty="0">
              <a:cs typeface="+mn-cs"/>
            </a:endParaRPr>
          </a:p>
        </p:txBody>
      </p:sp>
      <p:sp>
        <p:nvSpPr>
          <p:cNvPr id="1029" name="Rectangle 4"/>
          <p:cNvSpPr>
            <a:spLocks noGrp="1" noChangeArrowheads="1"/>
          </p:cNvSpPr>
          <p:nvPr>
            <p:ph type="title"/>
          </p:nvPr>
        </p:nvSpPr>
        <p:spPr bwMode="auto">
          <a:xfrm>
            <a:off x="460375" y="-2"/>
            <a:ext cx="7773988" cy="740664"/>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lvl="0"/>
            <a:r>
              <a:rPr lang="en-US" dirty="0"/>
              <a:t>Slide Title</a:t>
            </a:r>
          </a:p>
        </p:txBody>
      </p:sp>
      <p:sp>
        <p:nvSpPr>
          <p:cNvPr id="1030" name="Rectangle 5"/>
          <p:cNvSpPr>
            <a:spLocks noGrp="1" noChangeArrowheads="1"/>
          </p:cNvSpPr>
          <p:nvPr>
            <p:ph type="body" idx="1"/>
          </p:nvPr>
        </p:nvSpPr>
        <p:spPr bwMode="auto">
          <a:xfrm>
            <a:off x="458788" y="1021215"/>
            <a:ext cx="8119156" cy="51473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345110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l" rtl="0" eaLnBrk="1" fontAlgn="base" hangingPunct="1">
        <a:lnSpc>
          <a:spcPct val="85000"/>
        </a:lnSpc>
        <a:spcBef>
          <a:spcPct val="0"/>
        </a:spcBef>
        <a:spcAft>
          <a:spcPct val="0"/>
        </a:spcAft>
        <a:buClr>
          <a:srgbClr val="DC0081"/>
        </a:buClr>
        <a:buFont typeface="Wingdings" pitchFamily="2" charset="2"/>
        <a:defRPr sz="2800">
          <a:solidFill>
            <a:schemeClr val="bg1"/>
          </a:solidFill>
          <a:latin typeface="Segoe UI" pitchFamily="34" charset="0"/>
          <a:ea typeface="Segoe UI" pitchFamily="34" charset="0"/>
          <a:cs typeface="Segoe UI" pitchFamily="34" charset="0"/>
        </a:defRPr>
      </a:lvl1pPr>
      <a:lvl2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2pPr>
      <a:lvl3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3pPr>
      <a:lvl4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4pPr>
      <a:lvl5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5pPr>
      <a:lvl6pPr marL="4572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6pPr>
      <a:lvl7pPr marL="9144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7pPr>
      <a:lvl8pPr marL="13716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8pPr>
      <a:lvl9pPr marL="18288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9pPr>
    </p:titleStyle>
    <p:body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7040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5001" name="Rectangle 9"/>
          <p:cNvSpPr>
            <a:spLocks noChangeArrowheads="1"/>
          </p:cNvSpPr>
          <p:nvPr/>
        </p:nvSpPr>
        <p:spPr bwMode="auto">
          <a:xfrm>
            <a:off x="4763" y="731838"/>
            <a:ext cx="9136062" cy="6111875"/>
          </a:xfrm>
          <a:prstGeom prst="rect">
            <a:avLst/>
          </a:prstGeom>
          <a:noFill/>
          <a:ln w="28575" algn="ctr">
            <a:noFill/>
            <a:miter lim="800000"/>
            <a:headEnd/>
            <a:tailEnd/>
          </a:ln>
          <a:effectLst/>
        </p:spPr>
        <p:txBody>
          <a:bodyPr wrap="none" anchor="ctr"/>
          <a:lstStyle/>
          <a:p>
            <a:pPr algn="ctr" eaLnBrk="0" hangingPunct="0">
              <a:defRPr/>
            </a:pPr>
            <a:endParaRPr lang="en-US" dirty="0">
              <a:cs typeface="+mn-cs"/>
            </a:endParaRPr>
          </a:p>
        </p:txBody>
      </p:sp>
      <p:sp>
        <p:nvSpPr>
          <p:cNvPr id="1029" name="Rectangle 4"/>
          <p:cNvSpPr>
            <a:spLocks noGrp="1" noChangeArrowheads="1"/>
          </p:cNvSpPr>
          <p:nvPr>
            <p:ph type="title"/>
          </p:nvPr>
        </p:nvSpPr>
        <p:spPr bwMode="auto">
          <a:xfrm>
            <a:off x="460375" y="-2"/>
            <a:ext cx="7773988" cy="740664"/>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lvl="0"/>
            <a:r>
              <a:rPr lang="en-US" dirty="0"/>
              <a:t>Slide Title</a:t>
            </a:r>
          </a:p>
        </p:txBody>
      </p:sp>
      <p:sp>
        <p:nvSpPr>
          <p:cNvPr id="1030" name="Rectangle 5"/>
          <p:cNvSpPr>
            <a:spLocks noGrp="1" noChangeArrowheads="1"/>
          </p:cNvSpPr>
          <p:nvPr>
            <p:ph type="body" idx="1"/>
          </p:nvPr>
        </p:nvSpPr>
        <p:spPr bwMode="auto">
          <a:xfrm>
            <a:off x="458788" y="1021215"/>
            <a:ext cx="8119156" cy="51473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195708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l" rtl="0" eaLnBrk="1" fontAlgn="base" hangingPunct="1">
        <a:lnSpc>
          <a:spcPct val="85000"/>
        </a:lnSpc>
        <a:spcBef>
          <a:spcPct val="0"/>
        </a:spcBef>
        <a:spcAft>
          <a:spcPct val="0"/>
        </a:spcAft>
        <a:buClr>
          <a:srgbClr val="DC0081"/>
        </a:buClr>
        <a:buFont typeface="Wingdings" pitchFamily="2" charset="2"/>
        <a:defRPr sz="2800">
          <a:solidFill>
            <a:schemeClr val="bg1"/>
          </a:solidFill>
          <a:latin typeface="Segoe UI" pitchFamily="34" charset="0"/>
          <a:ea typeface="Segoe UI" pitchFamily="34" charset="0"/>
          <a:cs typeface="Segoe UI" pitchFamily="34" charset="0"/>
        </a:defRPr>
      </a:lvl1pPr>
      <a:lvl2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2pPr>
      <a:lvl3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3pPr>
      <a:lvl4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4pPr>
      <a:lvl5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5pPr>
      <a:lvl6pPr marL="4572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6pPr>
      <a:lvl7pPr marL="9144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7pPr>
      <a:lvl8pPr marL="13716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8pPr>
      <a:lvl9pPr marL="18288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9pPr>
    </p:titleStyle>
    <p:body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7040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5001" name="Rectangle 9"/>
          <p:cNvSpPr>
            <a:spLocks noChangeArrowheads="1"/>
          </p:cNvSpPr>
          <p:nvPr/>
        </p:nvSpPr>
        <p:spPr bwMode="auto">
          <a:xfrm>
            <a:off x="4763" y="731838"/>
            <a:ext cx="9136062" cy="6111875"/>
          </a:xfrm>
          <a:prstGeom prst="rect">
            <a:avLst/>
          </a:prstGeom>
          <a:noFill/>
          <a:ln w="28575" algn="ctr">
            <a:noFill/>
            <a:miter lim="800000"/>
            <a:headEnd/>
            <a:tailEnd/>
          </a:ln>
          <a:effectLst/>
        </p:spPr>
        <p:txBody>
          <a:bodyPr wrap="none" anchor="ctr"/>
          <a:lstStyle/>
          <a:p>
            <a:pPr algn="ctr" eaLnBrk="0" hangingPunct="0">
              <a:defRPr/>
            </a:pPr>
            <a:endParaRPr lang="en-US" dirty="0">
              <a:cs typeface="+mn-cs"/>
            </a:endParaRPr>
          </a:p>
        </p:txBody>
      </p:sp>
      <p:sp>
        <p:nvSpPr>
          <p:cNvPr id="1029" name="Rectangle 4"/>
          <p:cNvSpPr>
            <a:spLocks noGrp="1" noChangeArrowheads="1"/>
          </p:cNvSpPr>
          <p:nvPr>
            <p:ph type="title"/>
          </p:nvPr>
        </p:nvSpPr>
        <p:spPr bwMode="auto">
          <a:xfrm>
            <a:off x="460375" y="-2"/>
            <a:ext cx="7773988" cy="740664"/>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lvl="0"/>
            <a:r>
              <a:rPr lang="en-US" dirty="0"/>
              <a:t>Slide Title</a:t>
            </a:r>
          </a:p>
        </p:txBody>
      </p:sp>
      <p:sp>
        <p:nvSpPr>
          <p:cNvPr id="1030" name="Rectangle 5"/>
          <p:cNvSpPr>
            <a:spLocks noGrp="1" noChangeArrowheads="1"/>
          </p:cNvSpPr>
          <p:nvPr>
            <p:ph type="body" idx="1"/>
          </p:nvPr>
        </p:nvSpPr>
        <p:spPr bwMode="auto">
          <a:xfrm>
            <a:off x="458788" y="1021215"/>
            <a:ext cx="8119156" cy="51473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220339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txStyles>
    <p:titleStyle>
      <a:lvl1pPr algn="l" rtl="0" eaLnBrk="1" fontAlgn="base" hangingPunct="1">
        <a:lnSpc>
          <a:spcPct val="85000"/>
        </a:lnSpc>
        <a:spcBef>
          <a:spcPct val="0"/>
        </a:spcBef>
        <a:spcAft>
          <a:spcPct val="0"/>
        </a:spcAft>
        <a:buClr>
          <a:srgbClr val="DC0081"/>
        </a:buClr>
        <a:buFont typeface="Wingdings" pitchFamily="2" charset="2"/>
        <a:defRPr sz="2800">
          <a:solidFill>
            <a:schemeClr val="bg1"/>
          </a:solidFill>
          <a:latin typeface="Segoe UI" pitchFamily="34" charset="0"/>
          <a:ea typeface="Segoe UI" pitchFamily="34" charset="0"/>
          <a:cs typeface="Segoe UI" pitchFamily="34" charset="0"/>
        </a:defRPr>
      </a:lvl1pPr>
      <a:lvl2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2pPr>
      <a:lvl3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3pPr>
      <a:lvl4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4pPr>
      <a:lvl5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5pPr>
      <a:lvl6pPr marL="4572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6pPr>
      <a:lvl7pPr marL="9144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7pPr>
      <a:lvl8pPr marL="13716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8pPr>
      <a:lvl9pPr marL="18288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9pPr>
    </p:titleStyle>
    <p:body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7.xml"/><Relationship Id="rId6" Type="http://schemas.openxmlformats.org/officeDocument/2006/relationships/image" Target="../media/image12.jpg"/><Relationship Id="rId5" Type="http://schemas.openxmlformats.org/officeDocument/2006/relationships/image" Target="../media/image34.jp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oksystem.com/" TargetMode="External"/><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hyperlink" Target="https://www.zoho.com/" TargetMode="External"/><Relationship Id="rId13" Type="http://schemas.openxmlformats.org/officeDocument/2006/relationships/hyperlink" Target="http://www.dbxtra.com/report-designer.htm" TargetMode="External"/><Relationship Id="rId18" Type="http://schemas.openxmlformats.org/officeDocument/2006/relationships/hyperlink" Target="http://www.gcactivereports.com/" TargetMode="External"/><Relationship Id="rId3" Type="http://schemas.openxmlformats.org/officeDocument/2006/relationships/hyperlink" Target="http://www.crystalreports.com/" TargetMode="External"/><Relationship Id="rId7" Type="http://schemas.openxmlformats.org/officeDocument/2006/relationships/hyperlink" Target="https://www.inetsoft.com/" TargetMode="External"/><Relationship Id="rId12" Type="http://schemas.openxmlformats.org/officeDocument/2006/relationships/hyperlink" Target="http://www.qlik.com/us/explore/products/qlikview/nprinting" TargetMode="External"/><Relationship Id="rId17" Type="http://schemas.openxmlformats.org/officeDocument/2006/relationships/hyperlink" Target="http://www.telerik.com/products/reporting.aspx" TargetMode="External"/><Relationship Id="rId2" Type="http://schemas.openxmlformats.org/officeDocument/2006/relationships/hyperlink" Target="https://www.clearpointstrategy.com/" TargetMode="External"/><Relationship Id="rId16" Type="http://schemas.openxmlformats.org/officeDocument/2006/relationships/hyperlink" Target="http://www.microsoft.com/en-us/server-cloud/solutions/business-intelligence/" TargetMode="External"/><Relationship Id="rId1" Type="http://schemas.openxmlformats.org/officeDocument/2006/relationships/slideLayout" Target="../slideLayouts/slideLayout2.xml"/><Relationship Id="rId6" Type="http://schemas.openxmlformats.org/officeDocument/2006/relationships/hyperlink" Target="http://www.windward.net/" TargetMode="External"/><Relationship Id="rId11" Type="http://schemas.openxmlformats.org/officeDocument/2006/relationships/hyperlink" Target="http://www.pentaho.com/" TargetMode="External"/><Relationship Id="rId5" Type="http://schemas.openxmlformats.org/officeDocument/2006/relationships/hyperlink" Target="https://www.inetsoftware.de/products/clear-reports" TargetMode="External"/><Relationship Id="rId15" Type="http://schemas.openxmlformats.org/officeDocument/2006/relationships/hyperlink" Target="http://www-01.ibm.com/software/analytics/business-intelligence/reports/products.html" TargetMode="External"/><Relationship Id="rId10" Type="http://schemas.openxmlformats.org/officeDocument/2006/relationships/hyperlink" Target="http://www.microsoftstore.com/store/msusa/en_US/cat/All-Office/categoryID.69403900" TargetMode="External"/><Relationship Id="rId19" Type="http://schemas.openxmlformats.org/officeDocument/2006/relationships/hyperlink" Target="http://www.next-reports.com/" TargetMode="External"/><Relationship Id="rId4" Type="http://schemas.openxmlformats.org/officeDocument/2006/relationships/hyperlink" Target="https://www.jaspersoft.com/" TargetMode="External"/><Relationship Id="rId9" Type="http://schemas.openxmlformats.org/officeDocument/2006/relationships/hyperlink" Target="http://www.mits.com/" TargetMode="External"/><Relationship Id="rId14" Type="http://schemas.openxmlformats.org/officeDocument/2006/relationships/hyperlink" Target="http://www.oracle.com/technetwork/middleware/bi-foundation/index-101307.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bb04763b-6662-436e-bff2-e2dc0c09868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200400" y="2022868"/>
            <a:ext cx="5732417" cy="627864"/>
          </a:xfrm>
        </p:spPr>
        <p:txBody>
          <a:bodyPr/>
          <a:lstStyle/>
          <a:p>
            <a:r>
              <a:rPr lang="cs-CZ" dirty="0"/>
              <a:t>BI? Power BI?</a:t>
            </a:r>
            <a:endParaRPr lang="en-GB" dirty="0"/>
          </a:p>
        </p:txBody>
      </p:sp>
      <p:sp>
        <p:nvSpPr>
          <p:cNvPr id="3" name="Text Placeholder 10"/>
          <p:cNvSpPr txBox="1">
            <a:spLocks/>
          </p:cNvSpPr>
          <p:nvPr/>
        </p:nvSpPr>
        <p:spPr>
          <a:xfrm>
            <a:off x="296556" y="6222521"/>
            <a:ext cx="4085059" cy="800982"/>
          </a:xfrm>
          <a:prstGeom prst="rect">
            <a:avLst/>
          </a:prstGeom>
        </p:spPr>
        <p:txBody>
          <a:bodyPr vert="horz" lIns="91426" tIns="45713" rIns="91426" bIns="45713" rtlCol="0">
            <a:normAutofit/>
          </a:bodyPr>
          <a:lstStyle>
            <a:lvl1pPr marL="342848" indent="-342848" algn="l" defTabSz="914261" rtl="0" eaLnBrk="1" latinLnBrk="0" hangingPunct="1">
              <a:spcBef>
                <a:spcPct val="20000"/>
              </a:spcBef>
              <a:buSzPct val="100000"/>
              <a:buFontTx/>
              <a:buBlip>
                <a:blip r:embed="rId3"/>
              </a:buBlip>
              <a:defRPr sz="2200" i="0" kern="1200" baseline="0">
                <a:solidFill>
                  <a:schemeClr val="tx1"/>
                </a:solidFill>
                <a:latin typeface="Arial" pitchFamily="34" charset="0"/>
                <a:ea typeface="+mn-ea"/>
                <a:cs typeface="+mn-cs"/>
              </a:defRPr>
            </a:lvl1pPr>
            <a:lvl2pPr marL="742837" indent="-285707" algn="l" defTabSz="914261" rtl="0" eaLnBrk="1" latinLnBrk="0" hangingPunct="1">
              <a:spcBef>
                <a:spcPct val="20000"/>
              </a:spcBef>
              <a:buSzPct val="50000"/>
              <a:buFontTx/>
              <a:buBlip>
                <a:blip r:embed="rId3"/>
              </a:buBlip>
              <a:defRPr sz="1800" i="0" kern="1200" baseline="0">
                <a:solidFill>
                  <a:schemeClr val="tx1"/>
                </a:solidFill>
                <a:latin typeface="Arial" pitchFamily="34" charset="0"/>
                <a:ea typeface="+mn-ea"/>
                <a:cs typeface="+mn-cs"/>
              </a:defRPr>
            </a:lvl2pPr>
            <a:lvl3pPr marL="1142827" indent="-228565" algn="l" defTabSz="914261" rtl="0" eaLnBrk="1" latinLnBrk="0" hangingPunct="1">
              <a:spcBef>
                <a:spcPct val="20000"/>
              </a:spcBef>
              <a:buClr>
                <a:srgbClr val="009746"/>
              </a:buClr>
              <a:buSzPct val="100000"/>
              <a:buFont typeface="Wingdings 2" pitchFamily="18" charset="2"/>
              <a:buChar char=""/>
              <a:defRPr sz="1600" i="0" kern="1200" baseline="0">
                <a:solidFill>
                  <a:schemeClr val="bg1">
                    <a:lumMod val="25000"/>
                  </a:schemeClr>
                </a:solidFill>
                <a:latin typeface="Arial" pitchFamily="34" charset="0"/>
                <a:ea typeface="+mn-ea"/>
                <a:cs typeface="+mn-cs"/>
              </a:defRPr>
            </a:lvl3pPr>
            <a:lvl4pPr marL="1599957" indent="-228565" algn="l" defTabSz="914261" rtl="0" eaLnBrk="1" latinLnBrk="0" hangingPunct="1">
              <a:spcBef>
                <a:spcPct val="20000"/>
              </a:spcBef>
              <a:buSzPct val="50000"/>
              <a:buFont typeface="Arial" pitchFamily="34" charset="0"/>
              <a:buChar char="–"/>
              <a:defRPr sz="1600" i="0" kern="1200" baseline="0">
                <a:solidFill>
                  <a:schemeClr val="tx1"/>
                </a:solidFill>
                <a:latin typeface="Arial" pitchFamily="34" charset="0"/>
                <a:ea typeface="+mn-ea"/>
                <a:cs typeface="+mn-cs"/>
              </a:defRPr>
            </a:lvl4pPr>
            <a:lvl5pPr marL="2057087" indent="-228565" algn="l" defTabSz="914261" rtl="0" eaLnBrk="1" latinLnBrk="0" hangingPunct="1">
              <a:spcBef>
                <a:spcPct val="20000"/>
              </a:spcBef>
              <a:buSzPct val="50000"/>
              <a:buFont typeface="Arial" pitchFamily="34" charset="0"/>
              <a:buChar char="»"/>
              <a:defRPr sz="1400" i="0" kern="1200" baseline="0">
                <a:solidFill>
                  <a:schemeClr val="tx1"/>
                </a:solidFill>
                <a:latin typeface="Arial" pitchFamily="34" charset="0"/>
                <a:ea typeface="+mn-ea"/>
                <a:cs typeface="+mn-cs"/>
              </a:defRPr>
            </a:lvl5pPr>
            <a:lvl6pPr marL="2514218" indent="-228565" algn="l" defTabSz="9142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9" indent="-228565" algn="l" defTabSz="9142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9" indent="-228565" algn="l" defTabSz="9142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10" indent="-228565" algn="l" defTabSz="9142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cs-CZ" sz="1700" dirty="0">
                <a:solidFill>
                  <a:schemeClr val="bg1"/>
                </a:solidFill>
              </a:rPr>
              <a:t>Aleš Hejduk</a:t>
            </a:r>
          </a:p>
          <a:p>
            <a:pPr marL="0" indent="0">
              <a:spcBef>
                <a:spcPts val="0"/>
              </a:spcBef>
              <a:buNone/>
            </a:pPr>
            <a:r>
              <a:rPr lang="cs-CZ" sz="1200" u="sng" dirty="0">
                <a:solidFill>
                  <a:schemeClr val="bg1"/>
                </a:solidFill>
              </a:rPr>
              <a:t>hejduk@oksystem.cz</a:t>
            </a:r>
          </a:p>
          <a:p>
            <a:pPr marL="0" indent="0">
              <a:spcBef>
                <a:spcPts val="0"/>
              </a:spcBef>
              <a:buNone/>
            </a:pPr>
            <a:endParaRPr lang="cs-CZ" sz="1700" dirty="0">
              <a:solidFill>
                <a:schemeClr val="bg1"/>
              </a:solidFill>
            </a:endParaRPr>
          </a:p>
        </p:txBody>
      </p:sp>
    </p:spTree>
    <p:extLst>
      <p:ext uri="{BB962C8B-B14F-4D97-AF65-F5344CB8AC3E}">
        <p14:creationId xmlns:p14="http://schemas.microsoft.com/office/powerpoint/2010/main" val="2038194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MS BI? MS Power BI?</a:t>
            </a:r>
          </a:p>
        </p:txBody>
      </p:sp>
      <p:pic>
        <p:nvPicPr>
          <p:cNvPr id="4" name="Obrázek 3"/>
          <p:cNvPicPr>
            <a:picLocks noChangeAspect="1"/>
          </p:cNvPicPr>
          <p:nvPr/>
        </p:nvPicPr>
        <p:blipFill rotWithShape="1">
          <a:blip r:embed="rId2"/>
          <a:srcRect l="11570" t="37603" r="44419" b="17495"/>
          <a:stretch/>
        </p:blipFill>
        <p:spPr>
          <a:xfrm>
            <a:off x="0" y="1021216"/>
            <a:ext cx="9132845" cy="5047075"/>
          </a:xfrm>
          <a:prstGeom prst="rect">
            <a:avLst/>
          </a:prstGeom>
        </p:spPr>
      </p:pic>
    </p:spTree>
    <p:extLst>
      <p:ext uri="{BB962C8B-B14F-4D97-AF65-F5344CB8AC3E}">
        <p14:creationId xmlns:p14="http://schemas.microsoft.com/office/powerpoint/2010/main" val="3690289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p:cNvSpPr txBox="1">
            <a:spLocks/>
          </p:cNvSpPr>
          <p:nvPr/>
        </p:nvSpPr>
        <p:spPr>
          <a:xfrm>
            <a:off x="460375" y="103908"/>
            <a:ext cx="7773988" cy="636753"/>
          </a:xfrm>
          <a:prstGeom prst="rect">
            <a:avLst/>
          </a:prstGeom>
        </p:spPr>
        <p:txBody>
          <a:bodyPr/>
          <a:lstStyle>
            <a:lvl1pPr algn="l" rtl="0" eaLnBrk="1" fontAlgn="base" hangingPunct="1">
              <a:lnSpc>
                <a:spcPct val="85000"/>
              </a:lnSpc>
              <a:spcBef>
                <a:spcPct val="0"/>
              </a:spcBef>
              <a:spcAft>
                <a:spcPct val="0"/>
              </a:spcAft>
              <a:buClr>
                <a:srgbClr val="DC0081"/>
              </a:buClr>
              <a:buFont typeface="Wingdings" pitchFamily="2" charset="2"/>
              <a:defRPr sz="2800">
                <a:solidFill>
                  <a:schemeClr val="bg1"/>
                </a:solidFill>
                <a:latin typeface="Segoe UI" pitchFamily="34" charset="0"/>
                <a:ea typeface="Segoe UI" pitchFamily="34" charset="0"/>
                <a:cs typeface="Segoe UI" pitchFamily="34" charset="0"/>
              </a:defRPr>
            </a:lvl1pPr>
            <a:lvl2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2pPr>
            <a:lvl3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3pPr>
            <a:lvl4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4pPr>
            <a:lvl5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5pPr>
            <a:lvl6pPr marL="4572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6pPr>
            <a:lvl7pPr marL="9144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7pPr>
            <a:lvl8pPr marL="13716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8pPr>
            <a:lvl9pPr marL="18288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9pPr>
          </a:lstStyle>
          <a:p>
            <a:r>
              <a:rPr lang="cs-CZ" kern="0" dirty="0"/>
              <a:t>SQL Server </a:t>
            </a:r>
            <a:r>
              <a:rPr lang="en-GB" kern="0" dirty="0"/>
              <a:t>Reporting Services</a:t>
            </a:r>
          </a:p>
        </p:txBody>
      </p:sp>
      <p:pic>
        <p:nvPicPr>
          <p:cNvPr id="103" name="Obrázek 102"/>
          <p:cNvPicPr>
            <a:picLocks noChangeAspect="1"/>
          </p:cNvPicPr>
          <p:nvPr/>
        </p:nvPicPr>
        <p:blipFill rotWithShape="1">
          <a:blip r:embed="rId2"/>
          <a:srcRect l="26859" t="31540" r="12524" b="20083"/>
          <a:stretch/>
        </p:blipFill>
        <p:spPr>
          <a:xfrm>
            <a:off x="0" y="1298862"/>
            <a:ext cx="9092200" cy="4333011"/>
          </a:xfrm>
          <a:prstGeom prst="rect">
            <a:avLst/>
          </a:prstGeom>
        </p:spPr>
      </p:pic>
    </p:spTree>
    <p:extLst>
      <p:ext uri="{BB962C8B-B14F-4D97-AF65-F5344CB8AC3E}">
        <p14:creationId xmlns:p14="http://schemas.microsoft.com/office/powerpoint/2010/main" val="179587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0375" y="103908"/>
            <a:ext cx="7773988" cy="636753"/>
          </a:xfrm>
          <a:prstGeom prst="rect">
            <a:avLst/>
          </a:prstGeom>
        </p:spPr>
        <p:txBody>
          <a:bodyPr/>
          <a:lstStyle>
            <a:lvl1pPr algn="l" rtl="0" eaLnBrk="1" fontAlgn="base" hangingPunct="1">
              <a:lnSpc>
                <a:spcPct val="85000"/>
              </a:lnSpc>
              <a:spcBef>
                <a:spcPct val="0"/>
              </a:spcBef>
              <a:spcAft>
                <a:spcPct val="0"/>
              </a:spcAft>
              <a:buClr>
                <a:srgbClr val="DC0081"/>
              </a:buClr>
              <a:buFont typeface="Wingdings" pitchFamily="2" charset="2"/>
              <a:defRPr sz="2800">
                <a:solidFill>
                  <a:schemeClr val="bg1"/>
                </a:solidFill>
                <a:latin typeface="Segoe UI" pitchFamily="34" charset="0"/>
                <a:ea typeface="Segoe UI" pitchFamily="34" charset="0"/>
                <a:cs typeface="Segoe UI" pitchFamily="34" charset="0"/>
              </a:defRPr>
            </a:lvl1pPr>
            <a:lvl2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2pPr>
            <a:lvl3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3pPr>
            <a:lvl4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4pPr>
            <a:lvl5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5pPr>
            <a:lvl6pPr marL="4572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6pPr>
            <a:lvl7pPr marL="9144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7pPr>
            <a:lvl8pPr marL="13716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8pPr>
            <a:lvl9pPr marL="18288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9pPr>
          </a:lstStyle>
          <a:p>
            <a:r>
              <a:rPr lang="en-GB" kern="0" dirty="0" err="1"/>
              <a:t>Repor</a:t>
            </a:r>
            <a:r>
              <a:rPr lang="cs-CZ" kern="0" dirty="0"/>
              <a:t>ty a analýzy</a:t>
            </a:r>
            <a:endParaRPr lang="en-GB" kern="0" dirty="0"/>
          </a:p>
        </p:txBody>
      </p:sp>
      <p:pic>
        <p:nvPicPr>
          <p:cNvPr id="5" name="Obrázek 4"/>
          <p:cNvPicPr>
            <a:picLocks noChangeAspect="1"/>
          </p:cNvPicPr>
          <p:nvPr/>
        </p:nvPicPr>
        <p:blipFill rotWithShape="1">
          <a:blip r:embed="rId2"/>
          <a:srcRect l="25914" t="29641" r="13688" b="20395"/>
          <a:stretch/>
        </p:blipFill>
        <p:spPr>
          <a:xfrm>
            <a:off x="0" y="1084519"/>
            <a:ext cx="9121474" cy="4505790"/>
          </a:xfrm>
          <a:prstGeom prst="rect">
            <a:avLst/>
          </a:prstGeom>
        </p:spPr>
      </p:pic>
    </p:spTree>
    <p:extLst>
      <p:ext uri="{BB962C8B-B14F-4D97-AF65-F5344CB8AC3E}">
        <p14:creationId xmlns:p14="http://schemas.microsoft.com/office/powerpoint/2010/main" val="2452095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5551" t="35738" r="15215" b="20813"/>
          <a:stretch/>
        </p:blipFill>
        <p:spPr>
          <a:xfrm>
            <a:off x="0" y="1062530"/>
            <a:ext cx="9151456" cy="4216052"/>
          </a:xfrm>
          <a:prstGeom prst="rect">
            <a:avLst/>
          </a:prstGeom>
        </p:spPr>
      </p:pic>
      <p:sp>
        <p:nvSpPr>
          <p:cNvPr id="3" name="Title 1"/>
          <p:cNvSpPr txBox="1">
            <a:spLocks/>
          </p:cNvSpPr>
          <p:nvPr/>
        </p:nvSpPr>
        <p:spPr>
          <a:xfrm>
            <a:off x="460375" y="93517"/>
            <a:ext cx="7773988" cy="740664"/>
          </a:xfrm>
          <a:prstGeom prst="rect">
            <a:avLst/>
          </a:prstGeom>
        </p:spPr>
        <p:txBody>
          <a:bodyPr/>
          <a:lstStyle>
            <a:lvl1pPr algn="l" rtl="0" eaLnBrk="1" fontAlgn="base" hangingPunct="1">
              <a:lnSpc>
                <a:spcPct val="85000"/>
              </a:lnSpc>
              <a:spcBef>
                <a:spcPct val="0"/>
              </a:spcBef>
              <a:spcAft>
                <a:spcPct val="0"/>
              </a:spcAft>
              <a:buClr>
                <a:srgbClr val="DC0081"/>
              </a:buClr>
              <a:buFont typeface="Wingdings" pitchFamily="2" charset="2"/>
              <a:defRPr sz="2800">
                <a:solidFill>
                  <a:schemeClr val="bg1"/>
                </a:solidFill>
                <a:latin typeface="Segoe UI" pitchFamily="34" charset="0"/>
                <a:ea typeface="Segoe UI" pitchFamily="34" charset="0"/>
                <a:cs typeface="Segoe UI" pitchFamily="34" charset="0"/>
              </a:defRPr>
            </a:lvl1pPr>
            <a:lvl2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2pPr>
            <a:lvl3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3pPr>
            <a:lvl4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4pPr>
            <a:lvl5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5pPr>
            <a:lvl6pPr marL="4572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6pPr>
            <a:lvl7pPr marL="9144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7pPr>
            <a:lvl8pPr marL="13716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8pPr>
            <a:lvl9pPr marL="18288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9pPr>
          </a:lstStyle>
          <a:p>
            <a:r>
              <a:rPr lang="en-GB" kern="0" dirty="0"/>
              <a:t>Reporting Services</a:t>
            </a:r>
          </a:p>
        </p:txBody>
      </p:sp>
    </p:spTree>
    <p:extLst>
      <p:ext uri="{BB962C8B-B14F-4D97-AF65-F5344CB8AC3E}">
        <p14:creationId xmlns:p14="http://schemas.microsoft.com/office/powerpoint/2010/main" val="2631207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1632e5b0-e37b-4d55-abc9-976f84d29ae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Reporting Services</a:t>
            </a:r>
          </a:p>
        </p:txBody>
      </p:sp>
      <p:sp>
        <p:nvSpPr>
          <p:cNvPr id="4" name="Content Placeholder 2"/>
          <p:cNvSpPr txBox="1">
            <a:spLocks/>
          </p:cNvSpPr>
          <p:nvPr/>
        </p:nvSpPr>
        <p:spPr>
          <a:xfrm>
            <a:off x="458788" y="1021215"/>
            <a:ext cx="8119156" cy="5147356"/>
          </a:xfrm>
          <a:prstGeom prst="rect">
            <a:avLst/>
          </a:prstGeom>
        </p:spPr>
        <p:txBody>
          <a:bodyPr/>
          <a:lst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pPr lvl="0"/>
            <a:r>
              <a:rPr lang="en-US" kern="0" dirty="0">
                <a:solidFill>
                  <a:srgbClr val="000000"/>
                </a:solidFill>
              </a:rPr>
              <a:t>SQL Server 2016 Reporting Services</a:t>
            </a:r>
            <a:r>
              <a:rPr lang="cs-CZ" kern="0" dirty="0">
                <a:solidFill>
                  <a:srgbClr val="000000"/>
                </a:solidFill>
              </a:rPr>
              <a:t> – novinky</a:t>
            </a:r>
            <a:r>
              <a:rPr lang="en-US" kern="0" dirty="0">
                <a:solidFill>
                  <a:srgbClr val="000000"/>
                </a:solidFill>
              </a:rPr>
              <a:t>:</a:t>
            </a:r>
          </a:p>
          <a:p>
            <a:pPr lvl="1"/>
            <a:r>
              <a:rPr lang="en-US" kern="0" dirty="0">
                <a:solidFill>
                  <a:srgbClr val="000000"/>
                </a:solidFill>
              </a:rPr>
              <a:t>Reporting Services web portal </a:t>
            </a:r>
            <a:r>
              <a:rPr lang="cs-CZ" kern="0" dirty="0">
                <a:solidFill>
                  <a:srgbClr val="000000"/>
                </a:solidFill>
              </a:rPr>
              <a:t>umožňuje upravit lépe přístup k obsahu dle práv</a:t>
            </a:r>
            <a:endParaRPr lang="en-US" kern="0" dirty="0">
              <a:solidFill>
                <a:srgbClr val="000000"/>
              </a:solidFill>
            </a:endParaRPr>
          </a:p>
          <a:p>
            <a:pPr lvl="1"/>
            <a:r>
              <a:rPr lang="en-US" kern="0" dirty="0">
                <a:solidFill>
                  <a:srgbClr val="000000"/>
                </a:solidFill>
              </a:rPr>
              <a:t>Mobile Report Publisher </a:t>
            </a:r>
            <a:r>
              <a:rPr lang="cs-CZ" kern="0" dirty="0">
                <a:solidFill>
                  <a:srgbClr val="000000"/>
                </a:solidFill>
              </a:rPr>
              <a:t>na tvorbu reportů pro mobilní zařízení</a:t>
            </a:r>
            <a:endParaRPr lang="en-US" kern="0" dirty="0">
              <a:solidFill>
                <a:srgbClr val="000000"/>
              </a:solidFill>
            </a:endParaRPr>
          </a:p>
          <a:p>
            <a:pPr lvl="1"/>
            <a:r>
              <a:rPr lang="cs-CZ" kern="0" dirty="0">
                <a:solidFill>
                  <a:srgbClr val="000000"/>
                </a:solidFill>
              </a:rPr>
              <a:t>Spolupráce s </a:t>
            </a:r>
            <a:r>
              <a:rPr lang="en-US" kern="0" dirty="0">
                <a:solidFill>
                  <a:srgbClr val="000000"/>
                </a:solidFill>
              </a:rPr>
              <a:t>Power BI dashboard</a:t>
            </a:r>
          </a:p>
          <a:p>
            <a:pPr lvl="1"/>
            <a:r>
              <a:rPr lang="cs-CZ" kern="0" dirty="0">
                <a:solidFill>
                  <a:srgbClr val="000000"/>
                </a:solidFill>
              </a:rPr>
              <a:t>Možnost detailních úprav vzhledu („</a:t>
            </a:r>
            <a:r>
              <a:rPr lang="cs-CZ" kern="0" dirty="0" err="1">
                <a:solidFill>
                  <a:srgbClr val="000000"/>
                </a:solidFill>
              </a:rPr>
              <a:t>customizace</a:t>
            </a:r>
            <a:r>
              <a:rPr lang="cs-CZ" kern="0" dirty="0">
                <a:solidFill>
                  <a:srgbClr val="000000"/>
                </a:solidFill>
              </a:rPr>
              <a:t>“)</a:t>
            </a:r>
            <a:endParaRPr lang="en-US" kern="0" dirty="0">
              <a:solidFill>
                <a:srgbClr val="000000"/>
              </a:solidFill>
            </a:endParaRPr>
          </a:p>
          <a:p>
            <a:pPr lvl="1"/>
            <a:r>
              <a:rPr lang="cs-CZ" kern="0" dirty="0">
                <a:solidFill>
                  <a:srgbClr val="000000"/>
                </a:solidFill>
              </a:rPr>
              <a:t>Podpora dle </a:t>
            </a:r>
            <a:r>
              <a:rPr lang="en-US" kern="0" dirty="0">
                <a:solidFill>
                  <a:srgbClr val="000000"/>
                </a:solidFill>
              </a:rPr>
              <a:t>Microsoft .NET Framework</a:t>
            </a:r>
          </a:p>
          <a:p>
            <a:pPr lvl="1"/>
            <a:r>
              <a:rPr lang="en-US" kern="0" dirty="0">
                <a:solidFill>
                  <a:srgbClr val="000000"/>
                </a:solidFill>
              </a:rPr>
              <a:t>Report Builder </a:t>
            </a:r>
            <a:r>
              <a:rPr lang="cs-CZ" kern="0" dirty="0">
                <a:solidFill>
                  <a:srgbClr val="000000"/>
                </a:solidFill>
              </a:rPr>
              <a:t>podporuje</a:t>
            </a:r>
            <a:r>
              <a:rPr lang="en-US" kern="0" dirty="0">
                <a:solidFill>
                  <a:srgbClr val="000000"/>
                </a:solidFill>
              </a:rPr>
              <a:t> </a:t>
            </a:r>
            <a:r>
              <a:rPr lang="cs-CZ" kern="0" dirty="0">
                <a:solidFill>
                  <a:srgbClr val="000000"/>
                </a:solidFill>
              </a:rPr>
              <a:t>vyšší </a:t>
            </a:r>
            <a:r>
              <a:rPr lang="en-US" kern="0" dirty="0">
                <a:solidFill>
                  <a:srgbClr val="000000"/>
                </a:solidFill>
              </a:rPr>
              <a:t>DPI</a:t>
            </a:r>
            <a:endParaRPr lang="cs-CZ" kern="0" dirty="0">
              <a:solidFill>
                <a:srgbClr val="000000"/>
              </a:solidFill>
            </a:endParaRPr>
          </a:p>
          <a:p>
            <a:pPr lvl="1"/>
            <a:r>
              <a:rPr lang="en-US" kern="0" dirty="0">
                <a:solidFill>
                  <a:srgbClr val="000000"/>
                </a:solidFill>
              </a:rPr>
              <a:t>Report</a:t>
            </a:r>
            <a:r>
              <a:rPr lang="cs-CZ" kern="0" dirty="0" err="1">
                <a:solidFill>
                  <a:srgbClr val="000000"/>
                </a:solidFill>
              </a:rPr>
              <a:t>ing</a:t>
            </a:r>
            <a:r>
              <a:rPr lang="cs-CZ" kern="0" dirty="0">
                <a:solidFill>
                  <a:srgbClr val="000000"/>
                </a:solidFill>
              </a:rPr>
              <a:t> Services plně podporují</a:t>
            </a:r>
            <a:r>
              <a:rPr lang="en-US" kern="0" dirty="0">
                <a:solidFill>
                  <a:srgbClr val="000000"/>
                </a:solidFill>
              </a:rPr>
              <a:t> HTML5</a:t>
            </a:r>
            <a:endParaRPr lang="cs-CZ" kern="0" dirty="0">
              <a:solidFill>
                <a:srgbClr val="000000"/>
              </a:solidFill>
            </a:endParaRPr>
          </a:p>
          <a:p>
            <a:pPr lvl="1"/>
            <a:r>
              <a:rPr lang="cs-CZ" kern="0" dirty="0">
                <a:solidFill>
                  <a:srgbClr val="000000"/>
                </a:solidFill>
              </a:rPr>
              <a:t>Vylepšení reportů na vyžádání (</a:t>
            </a:r>
            <a:r>
              <a:rPr lang="cs-CZ" kern="0" dirty="0" err="1">
                <a:solidFill>
                  <a:srgbClr val="000000"/>
                </a:solidFill>
              </a:rPr>
              <a:t>subscriptions</a:t>
            </a:r>
            <a:r>
              <a:rPr lang="cs-CZ" kern="0" dirty="0">
                <a:solidFill>
                  <a:srgbClr val="000000"/>
                </a:solidFill>
              </a:rPr>
              <a:t>)</a:t>
            </a:r>
            <a:endParaRPr lang="en-US" kern="0" dirty="0">
              <a:solidFill>
                <a:srgbClr val="000000"/>
              </a:solidFill>
            </a:endParaRPr>
          </a:p>
        </p:txBody>
      </p:sp>
    </p:spTree>
    <p:extLst>
      <p:ext uri="{BB962C8B-B14F-4D97-AF65-F5344CB8AC3E}">
        <p14:creationId xmlns:p14="http://schemas.microsoft.com/office/powerpoint/2010/main" val="4233072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a1d6d53a-ba2b-4186-9029-b3755395109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Reporting Services</a:t>
            </a:r>
            <a:endParaRPr lang="en-GB" dirty="0"/>
          </a:p>
        </p:txBody>
      </p:sp>
      <p:sp>
        <p:nvSpPr>
          <p:cNvPr id="4" name="Content Placeholder 2"/>
          <p:cNvSpPr txBox="1">
            <a:spLocks/>
          </p:cNvSpPr>
          <p:nvPr/>
        </p:nvSpPr>
        <p:spPr>
          <a:xfrm>
            <a:off x="458788" y="1021215"/>
            <a:ext cx="8119156" cy="5147356"/>
          </a:xfrm>
          <a:prstGeom prst="rect">
            <a:avLst/>
          </a:prstGeom>
        </p:spPr>
        <p:txBody>
          <a:bodyPr/>
          <a:lst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pPr lvl="0"/>
            <a:r>
              <a:rPr lang="cs-CZ" kern="0" dirty="0">
                <a:solidFill>
                  <a:srgbClr val="000000"/>
                </a:solidFill>
              </a:rPr>
              <a:t>Nové typy grafů v </a:t>
            </a:r>
            <a:r>
              <a:rPr lang="en-US" kern="0" dirty="0">
                <a:solidFill>
                  <a:srgbClr val="000000"/>
                </a:solidFill>
              </a:rPr>
              <a:t>SQL Server 2016 </a:t>
            </a:r>
            <a:r>
              <a:rPr lang="cs-CZ" kern="0" dirty="0">
                <a:solidFill>
                  <a:srgbClr val="000000"/>
                </a:solidFill>
              </a:rPr>
              <a:t>RS</a:t>
            </a:r>
            <a:r>
              <a:rPr lang="en-US" kern="0" dirty="0">
                <a:solidFill>
                  <a:srgbClr val="000000"/>
                </a:solidFill>
              </a:rPr>
              <a:t>:</a:t>
            </a:r>
          </a:p>
          <a:p>
            <a:pPr lvl="1"/>
            <a:endParaRPr lang="en-US" kern="0" dirty="0">
              <a:solidFill>
                <a:srgbClr val="000000"/>
              </a:solidFill>
            </a:endParaRPr>
          </a:p>
        </p:txBody>
      </p:sp>
      <p:pic>
        <p:nvPicPr>
          <p:cNvPr id="5" name="Picture 4" descr="The tree map chart represents hierarchical data. This example shows AdventureWorks sales by territory. The largest values begin in the top left-hand corner, scaling down to the smaller values in the right-hand corner." title="Tree Map Cha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4" y="2553199"/>
            <a:ext cx="4047760" cy="251460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642886542"/>
              </p:ext>
            </p:extLst>
          </p:nvPr>
        </p:nvGraphicFramePr>
        <p:xfrm>
          <a:off x="714374" y="2120900"/>
          <a:ext cx="7863569" cy="370840"/>
        </p:xfrm>
        <a:graphic>
          <a:graphicData uri="http://schemas.openxmlformats.org/drawingml/2006/table">
            <a:tbl>
              <a:tblPr firstRow="1" bandRow="1">
                <a:tableStyleId>{5C22544A-7EE6-4342-B048-85BDC9FD1C3A}</a:tableStyleId>
              </a:tblPr>
              <a:tblGrid>
                <a:gridCol w="4086226">
                  <a:extLst>
                    <a:ext uri="{9D8B030D-6E8A-4147-A177-3AD203B41FA5}">
                      <a16:colId xmlns:a16="http://schemas.microsoft.com/office/drawing/2014/main" val="2264852059"/>
                    </a:ext>
                  </a:extLst>
                </a:gridCol>
                <a:gridCol w="3777343">
                  <a:extLst>
                    <a:ext uri="{9D8B030D-6E8A-4147-A177-3AD203B41FA5}">
                      <a16:colId xmlns:a16="http://schemas.microsoft.com/office/drawing/2014/main" val="1119932422"/>
                    </a:ext>
                  </a:extLst>
                </a:gridCol>
              </a:tblGrid>
              <a:tr h="370840">
                <a:tc>
                  <a:txBody>
                    <a:bodyPr/>
                    <a:lstStyle/>
                    <a:p>
                      <a:pPr algn="ctr"/>
                      <a:r>
                        <a:rPr lang="en-GB" b="0" dirty="0">
                          <a:solidFill>
                            <a:sysClr val="windowText" lastClr="000000"/>
                          </a:solidFill>
                        </a:rPr>
                        <a:t>Tree</a:t>
                      </a:r>
                      <a:r>
                        <a:rPr lang="en-GB" b="0" baseline="0" dirty="0">
                          <a:solidFill>
                            <a:sysClr val="windowText" lastClr="000000"/>
                          </a:solidFill>
                        </a:rPr>
                        <a:t> Map Chart</a:t>
                      </a:r>
                      <a:endParaRPr lang="en-GB" b="0" dirty="0">
                        <a:solidFill>
                          <a:sysClr val="windowText" lastClr="000000"/>
                        </a:solidFill>
                      </a:endParaRPr>
                    </a:p>
                  </a:txBody>
                  <a:tcPr/>
                </a:tc>
                <a:tc>
                  <a:txBody>
                    <a:bodyPr/>
                    <a:lstStyle/>
                    <a:p>
                      <a:pPr algn="ctr"/>
                      <a:r>
                        <a:rPr lang="en-GB" b="0" dirty="0">
                          <a:solidFill>
                            <a:sysClr val="windowText" lastClr="000000"/>
                          </a:solidFill>
                        </a:rPr>
                        <a:t>Sunburst Chart</a:t>
                      </a:r>
                    </a:p>
                  </a:txBody>
                  <a:tcPr/>
                </a:tc>
                <a:extLst>
                  <a:ext uri="{0D108BD9-81ED-4DB2-BD59-A6C34878D82A}">
                    <a16:rowId xmlns:a16="http://schemas.microsoft.com/office/drawing/2014/main" val="3332533370"/>
                  </a:ext>
                </a:extLst>
              </a:tr>
            </a:tbl>
          </a:graphicData>
        </a:graphic>
      </p:graphicFrame>
      <p:pic>
        <p:nvPicPr>
          <p:cNvPr id="7" name="Picture 6" descr="The sunburst chart represents hierarchical data. This example shows AdventureWorks sales by territory. The largest values are in the inner section of the ring, with smaller values fanning out to the external edge." title="Sunburst Char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7722" y="2562224"/>
            <a:ext cx="3667566" cy="3209120"/>
          </a:xfrm>
          <a:prstGeom prst="rect">
            <a:avLst/>
          </a:prstGeom>
        </p:spPr>
      </p:pic>
    </p:spTree>
    <p:extLst>
      <p:ext uri="{BB962C8B-B14F-4D97-AF65-F5344CB8AC3E}">
        <p14:creationId xmlns:p14="http://schemas.microsoft.com/office/powerpoint/2010/main" val="2383446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529648" y="0"/>
            <a:ext cx="7773988" cy="740664"/>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lvl1pPr algn="l" rtl="0" eaLnBrk="1" fontAlgn="base" hangingPunct="1">
              <a:lnSpc>
                <a:spcPct val="85000"/>
              </a:lnSpc>
              <a:spcBef>
                <a:spcPct val="0"/>
              </a:spcBef>
              <a:spcAft>
                <a:spcPct val="0"/>
              </a:spcAft>
              <a:buClr>
                <a:srgbClr val="DC0081"/>
              </a:buClr>
              <a:buFont typeface="Wingdings" pitchFamily="2" charset="2"/>
              <a:defRPr sz="2800">
                <a:solidFill>
                  <a:schemeClr val="bg1"/>
                </a:solidFill>
                <a:latin typeface="Segoe UI" pitchFamily="34" charset="0"/>
                <a:ea typeface="Segoe UI" pitchFamily="34" charset="0"/>
                <a:cs typeface="Segoe UI" pitchFamily="34" charset="0"/>
              </a:defRPr>
            </a:lvl1pPr>
            <a:lvl2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2pPr>
            <a:lvl3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3pPr>
            <a:lvl4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4pPr>
            <a:lvl5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5pPr>
            <a:lvl6pPr marL="4572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6pPr>
            <a:lvl7pPr marL="9144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7pPr>
            <a:lvl8pPr marL="13716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8pPr>
            <a:lvl9pPr marL="18288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9pPr>
          </a:lstStyle>
          <a:p>
            <a:r>
              <a:rPr lang="en-GB" kern="0" dirty="0"/>
              <a:t>Mobile Reports</a:t>
            </a:r>
            <a:r>
              <a:rPr lang="cs-CZ" kern="0" dirty="0"/>
              <a:t> Publisher</a:t>
            </a:r>
            <a:endParaRPr lang="en-GB" kern="0" dirty="0"/>
          </a:p>
        </p:txBody>
      </p:sp>
      <p:pic>
        <p:nvPicPr>
          <p:cNvPr id="4" name="Obrázek 3"/>
          <p:cNvPicPr>
            <a:picLocks noChangeAspect="1"/>
          </p:cNvPicPr>
          <p:nvPr/>
        </p:nvPicPr>
        <p:blipFill rotWithShape="1">
          <a:blip r:embed="rId2"/>
          <a:srcRect l="6776" t="32007" r="39987" b="14689"/>
          <a:stretch/>
        </p:blipFill>
        <p:spPr>
          <a:xfrm>
            <a:off x="0" y="912224"/>
            <a:ext cx="9162161" cy="4969031"/>
          </a:xfrm>
          <a:prstGeom prst="rect">
            <a:avLst/>
          </a:prstGeom>
        </p:spPr>
      </p:pic>
    </p:spTree>
    <p:extLst>
      <p:ext uri="{BB962C8B-B14F-4D97-AF65-F5344CB8AC3E}">
        <p14:creationId xmlns:p14="http://schemas.microsoft.com/office/powerpoint/2010/main" val="667665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Mobil</a:t>
            </a:r>
            <a:r>
              <a:rPr lang="cs-CZ" dirty="0"/>
              <a:t>ní reporty</a:t>
            </a:r>
            <a:r>
              <a:rPr lang="en-GB" dirty="0"/>
              <a:t>?</a:t>
            </a:r>
          </a:p>
        </p:txBody>
      </p:sp>
      <p:sp>
        <p:nvSpPr>
          <p:cNvPr id="4" name="Content Placeholder 2"/>
          <p:cNvSpPr txBox="1">
            <a:spLocks/>
          </p:cNvSpPr>
          <p:nvPr/>
        </p:nvSpPr>
        <p:spPr>
          <a:xfrm>
            <a:off x="458788" y="1021215"/>
            <a:ext cx="8119156" cy="5147356"/>
          </a:xfrm>
          <a:prstGeom prst="rect">
            <a:avLst/>
          </a:prstGeom>
        </p:spPr>
        <p:txBody>
          <a:bodyPr/>
          <a:lst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pPr lvl="0"/>
            <a:r>
              <a:rPr lang="en-US" sz="2400" kern="0" dirty="0">
                <a:solidFill>
                  <a:srgbClr val="000000"/>
                </a:solidFill>
              </a:rPr>
              <a:t>SQL Server 2016 Mobile Report Publisher:</a:t>
            </a:r>
          </a:p>
          <a:p>
            <a:pPr lvl="1"/>
            <a:r>
              <a:rPr lang="cs-CZ" sz="2000" kern="0" dirty="0">
                <a:solidFill>
                  <a:srgbClr val="000000"/>
                </a:solidFill>
              </a:rPr>
              <a:t>Vytváří a publikuje vizuální mobilní reporty</a:t>
            </a:r>
            <a:endParaRPr lang="en-US" sz="2000" kern="0" dirty="0">
              <a:solidFill>
                <a:srgbClr val="000000"/>
              </a:solidFill>
            </a:endParaRPr>
          </a:p>
          <a:p>
            <a:pPr lvl="1"/>
            <a:r>
              <a:rPr lang="cs-CZ" sz="2000" kern="0" dirty="0">
                <a:solidFill>
                  <a:srgbClr val="000000"/>
                </a:solidFill>
              </a:rPr>
              <a:t>Provádí změnu velikosti pro různá mobilní zařízení jako jsou </a:t>
            </a:r>
            <a:r>
              <a:rPr lang="en-US" sz="2000" kern="0" dirty="0">
                <a:solidFill>
                  <a:srgbClr val="000000"/>
                </a:solidFill>
              </a:rPr>
              <a:t>tablet</a:t>
            </a:r>
            <a:r>
              <a:rPr lang="cs-CZ" sz="2000" kern="0" dirty="0">
                <a:solidFill>
                  <a:srgbClr val="000000"/>
                </a:solidFill>
              </a:rPr>
              <a:t>y</a:t>
            </a:r>
            <a:r>
              <a:rPr lang="en-US" sz="2000" kern="0" dirty="0">
                <a:solidFill>
                  <a:srgbClr val="000000"/>
                </a:solidFill>
              </a:rPr>
              <a:t> a </a:t>
            </a:r>
            <a:r>
              <a:rPr lang="cs-CZ" sz="2000" kern="0" dirty="0">
                <a:solidFill>
                  <a:srgbClr val="000000"/>
                </a:solidFill>
              </a:rPr>
              <a:t>telefony</a:t>
            </a:r>
            <a:endParaRPr lang="en-US" sz="2000" kern="0" dirty="0">
              <a:solidFill>
                <a:srgbClr val="000000"/>
              </a:solidFill>
            </a:endParaRPr>
          </a:p>
          <a:p>
            <a:pPr lvl="1"/>
            <a:r>
              <a:rPr lang="en-US" sz="2000" kern="0" dirty="0" err="1">
                <a:solidFill>
                  <a:srgbClr val="000000"/>
                </a:solidFill>
              </a:rPr>
              <a:t>Dat</a:t>
            </a:r>
            <a:r>
              <a:rPr lang="cs-CZ" sz="2000" kern="0" dirty="0" err="1">
                <a:solidFill>
                  <a:srgbClr val="000000"/>
                </a:solidFill>
              </a:rPr>
              <a:t>ové</a:t>
            </a:r>
            <a:r>
              <a:rPr lang="cs-CZ" sz="2000" kern="0" dirty="0">
                <a:solidFill>
                  <a:srgbClr val="000000"/>
                </a:solidFill>
              </a:rPr>
              <a:t> zdroje mohou být </a:t>
            </a:r>
            <a:r>
              <a:rPr lang="en-US" sz="2000" kern="0" dirty="0">
                <a:solidFill>
                  <a:srgbClr val="000000"/>
                </a:solidFill>
              </a:rPr>
              <a:t>SQL Server, Azure SQL </a:t>
            </a:r>
            <a:r>
              <a:rPr lang="en-US" sz="2000" kern="0" dirty="0" err="1">
                <a:solidFill>
                  <a:srgbClr val="000000"/>
                </a:solidFill>
              </a:rPr>
              <a:t>Datab</a:t>
            </a:r>
            <a:r>
              <a:rPr lang="cs-CZ" sz="2000" kern="0" dirty="0" err="1">
                <a:solidFill>
                  <a:srgbClr val="000000"/>
                </a:solidFill>
              </a:rPr>
              <a:t>áze</a:t>
            </a:r>
            <a:r>
              <a:rPr lang="en-US" sz="2000" kern="0" dirty="0">
                <a:solidFill>
                  <a:srgbClr val="000000"/>
                </a:solidFill>
              </a:rPr>
              <a:t>, </a:t>
            </a:r>
            <a:r>
              <a:rPr lang="cs-CZ" sz="2000" kern="0" dirty="0">
                <a:solidFill>
                  <a:srgbClr val="000000"/>
                </a:solidFill>
              </a:rPr>
              <a:t>E</a:t>
            </a:r>
            <a:r>
              <a:rPr lang="en-US" sz="2000" kern="0" dirty="0" err="1">
                <a:solidFill>
                  <a:srgbClr val="000000"/>
                </a:solidFill>
              </a:rPr>
              <a:t>xcel</a:t>
            </a:r>
            <a:endParaRPr lang="en-US" sz="2000" kern="0" dirty="0">
              <a:solidFill>
                <a:srgbClr val="000000"/>
              </a:solidFill>
            </a:endParaRPr>
          </a:p>
          <a:p>
            <a:pPr lvl="1"/>
            <a:r>
              <a:rPr lang="en-US" sz="2000" kern="0" dirty="0">
                <a:solidFill>
                  <a:srgbClr val="000000"/>
                </a:solidFill>
              </a:rPr>
              <a:t>Report</a:t>
            </a:r>
            <a:r>
              <a:rPr lang="cs-CZ" sz="2000" kern="0" dirty="0">
                <a:solidFill>
                  <a:srgbClr val="000000"/>
                </a:solidFill>
              </a:rPr>
              <a:t>y</a:t>
            </a:r>
            <a:r>
              <a:rPr lang="en-US" sz="2000" kern="0" dirty="0">
                <a:solidFill>
                  <a:srgbClr val="000000"/>
                </a:solidFill>
              </a:rPr>
              <a:t> </a:t>
            </a:r>
            <a:r>
              <a:rPr lang="cs-CZ" sz="2000" kern="0" dirty="0">
                <a:solidFill>
                  <a:srgbClr val="000000"/>
                </a:solidFill>
              </a:rPr>
              <a:t>mohou být zobrazeny v </a:t>
            </a:r>
            <a:r>
              <a:rPr lang="en-US" sz="2000" kern="0" dirty="0">
                <a:solidFill>
                  <a:srgbClr val="000000"/>
                </a:solidFill>
              </a:rPr>
              <a:t>Power BI </a:t>
            </a:r>
            <a:r>
              <a:rPr lang="cs-CZ" sz="2000" kern="0" dirty="0">
                <a:solidFill>
                  <a:srgbClr val="000000"/>
                </a:solidFill>
              </a:rPr>
              <a:t>pro</a:t>
            </a:r>
            <a:r>
              <a:rPr lang="en-US" sz="2000" kern="0" dirty="0">
                <a:solidFill>
                  <a:srgbClr val="000000"/>
                </a:solidFill>
              </a:rPr>
              <a:t> iOS</a:t>
            </a:r>
          </a:p>
          <a:p>
            <a:pPr lvl="1"/>
            <a:r>
              <a:rPr lang="cs-CZ" sz="2000" kern="0" dirty="0">
                <a:solidFill>
                  <a:srgbClr val="000000"/>
                </a:solidFill>
              </a:rPr>
              <a:t>K</a:t>
            </a:r>
            <a:r>
              <a:rPr lang="en-US" sz="2000" kern="0" dirty="0" err="1">
                <a:solidFill>
                  <a:srgbClr val="000000"/>
                </a:solidFill>
              </a:rPr>
              <a:t>ompatib</a:t>
            </a:r>
            <a:r>
              <a:rPr lang="cs-CZ" sz="2000" kern="0" dirty="0" err="1">
                <a:solidFill>
                  <a:srgbClr val="000000"/>
                </a:solidFill>
              </a:rPr>
              <a:t>ilní</a:t>
            </a:r>
            <a:r>
              <a:rPr lang="cs-CZ" sz="2000" kern="0" dirty="0">
                <a:solidFill>
                  <a:srgbClr val="000000"/>
                </a:solidFill>
              </a:rPr>
              <a:t> s </a:t>
            </a:r>
            <a:r>
              <a:rPr lang="en-US" sz="2000" kern="0" dirty="0">
                <a:solidFill>
                  <a:srgbClr val="000000"/>
                </a:solidFill>
              </a:rPr>
              <a:t>Windows 7 a</a:t>
            </a:r>
            <a:r>
              <a:rPr lang="cs-CZ" sz="2000" kern="0" dirty="0">
                <a:solidFill>
                  <a:srgbClr val="000000"/>
                </a:solidFill>
              </a:rPr>
              <a:t> novějšími verzemi</a:t>
            </a:r>
            <a:endParaRPr lang="en-US" sz="2000" kern="0" dirty="0">
              <a:solidFill>
                <a:srgbClr val="000000"/>
              </a:solidFill>
            </a:endParaRPr>
          </a:p>
          <a:p>
            <a:pPr lvl="1"/>
            <a:r>
              <a:rPr lang="cs-CZ" sz="2000" kern="0" dirty="0">
                <a:solidFill>
                  <a:srgbClr val="000000"/>
                </a:solidFill>
              </a:rPr>
              <a:t>Samostatná aplikace – </a:t>
            </a:r>
            <a:r>
              <a:rPr lang="cs-CZ" sz="2000" kern="0" dirty="0" err="1">
                <a:solidFill>
                  <a:srgbClr val="000000"/>
                </a:solidFill>
              </a:rPr>
              <a:t>download</a:t>
            </a:r>
            <a:r>
              <a:rPr lang="cs-CZ" sz="2000" kern="0" dirty="0">
                <a:solidFill>
                  <a:srgbClr val="000000"/>
                </a:solidFill>
              </a:rPr>
              <a:t> z</a:t>
            </a:r>
            <a:r>
              <a:rPr lang="en-US" sz="2000" kern="0" dirty="0">
                <a:solidFill>
                  <a:srgbClr val="000000"/>
                </a:solidFill>
              </a:rPr>
              <a:t> Microsoft </a:t>
            </a:r>
            <a:r>
              <a:rPr lang="cs-CZ" sz="2000" kern="0" dirty="0">
                <a:solidFill>
                  <a:srgbClr val="000000"/>
                </a:solidFill>
              </a:rPr>
              <a:t>webu </a:t>
            </a:r>
            <a:endParaRPr lang="en-US" sz="2000" kern="0" dirty="0">
              <a:solidFill>
                <a:srgbClr val="000000"/>
              </a:solidFill>
            </a:endParaRPr>
          </a:p>
          <a:p>
            <a:pPr lvl="1"/>
            <a:r>
              <a:rPr lang="cs-CZ" sz="2000" kern="0" dirty="0">
                <a:solidFill>
                  <a:srgbClr val="000000"/>
                </a:solidFill>
              </a:rPr>
              <a:t>Umožňuje tvořit a upravovat i </a:t>
            </a:r>
            <a:r>
              <a:rPr lang="en-US" sz="2000" kern="0" dirty="0">
                <a:solidFill>
                  <a:srgbClr val="000000"/>
                </a:solidFill>
              </a:rPr>
              <a:t>KPI a </a:t>
            </a:r>
            <a:r>
              <a:rPr lang="en-US" sz="2000" kern="0" dirty="0" err="1">
                <a:solidFill>
                  <a:srgbClr val="000000"/>
                </a:solidFill>
              </a:rPr>
              <a:t>dat</a:t>
            </a:r>
            <a:r>
              <a:rPr lang="cs-CZ" sz="2000" kern="0" dirty="0" err="1">
                <a:solidFill>
                  <a:srgbClr val="000000"/>
                </a:solidFill>
              </a:rPr>
              <a:t>ové</a:t>
            </a:r>
            <a:r>
              <a:rPr lang="cs-CZ" sz="2000" kern="0" dirty="0">
                <a:solidFill>
                  <a:srgbClr val="000000"/>
                </a:solidFill>
              </a:rPr>
              <a:t> zdroje</a:t>
            </a:r>
            <a:r>
              <a:rPr lang="en-US" sz="2000" kern="0" dirty="0">
                <a:solidFill>
                  <a:srgbClr val="000000"/>
                </a:solidFill>
              </a:rPr>
              <a:t> </a:t>
            </a:r>
            <a:r>
              <a:rPr lang="cs-CZ" sz="2000" kern="0" dirty="0">
                <a:solidFill>
                  <a:srgbClr val="000000"/>
                </a:solidFill>
              </a:rPr>
              <a:t>v</a:t>
            </a:r>
            <a:r>
              <a:rPr lang="en-US" sz="2000" kern="0" dirty="0">
                <a:solidFill>
                  <a:srgbClr val="000000"/>
                </a:solidFill>
              </a:rPr>
              <a:t> Reporting Services</a:t>
            </a:r>
          </a:p>
          <a:p>
            <a:pPr lvl="1"/>
            <a:r>
              <a:rPr lang="cs-CZ" sz="2000" kern="0" dirty="0">
                <a:solidFill>
                  <a:srgbClr val="000000"/>
                </a:solidFill>
              </a:rPr>
              <a:t>Zdarma</a:t>
            </a:r>
          </a:p>
        </p:txBody>
      </p:sp>
    </p:spTree>
    <p:extLst>
      <p:ext uri="{BB962C8B-B14F-4D97-AF65-F5344CB8AC3E}">
        <p14:creationId xmlns:p14="http://schemas.microsoft.com/office/powerpoint/2010/main" val="1478577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Desktop Report</a:t>
            </a:r>
          </a:p>
        </p:txBody>
      </p:sp>
      <p:pic>
        <p:nvPicPr>
          <p:cNvPr id="3" name="Obrázek 2"/>
          <p:cNvPicPr>
            <a:picLocks noChangeAspect="1"/>
          </p:cNvPicPr>
          <p:nvPr/>
        </p:nvPicPr>
        <p:blipFill rotWithShape="1">
          <a:blip r:embed="rId2"/>
          <a:srcRect l="9288" t="33084" r="23149" b="16596"/>
          <a:stretch/>
        </p:blipFill>
        <p:spPr>
          <a:xfrm>
            <a:off x="838200" y="1719943"/>
            <a:ext cx="7587343" cy="3853543"/>
          </a:xfrm>
          <a:prstGeom prst="rect">
            <a:avLst/>
          </a:prstGeom>
        </p:spPr>
      </p:pic>
    </p:spTree>
    <p:extLst>
      <p:ext uri="{BB962C8B-B14F-4D97-AF65-F5344CB8AC3E}">
        <p14:creationId xmlns:p14="http://schemas.microsoft.com/office/powerpoint/2010/main" val="2947891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Tablet Report </a:t>
            </a:r>
          </a:p>
        </p:txBody>
      </p:sp>
      <p:pic>
        <p:nvPicPr>
          <p:cNvPr id="4" name="Obrázek 3"/>
          <p:cNvPicPr>
            <a:picLocks noChangeAspect="1"/>
          </p:cNvPicPr>
          <p:nvPr/>
        </p:nvPicPr>
        <p:blipFill rotWithShape="1">
          <a:blip r:embed="rId2"/>
          <a:srcRect l="21599" t="33653" r="52908" b="16028"/>
          <a:stretch/>
        </p:blipFill>
        <p:spPr>
          <a:xfrm>
            <a:off x="2013857" y="1088572"/>
            <a:ext cx="3810000" cy="5128290"/>
          </a:xfrm>
          <a:prstGeom prst="rect">
            <a:avLst/>
          </a:prstGeom>
        </p:spPr>
      </p:pic>
    </p:spTree>
    <p:extLst>
      <p:ext uri="{BB962C8B-B14F-4D97-AF65-F5344CB8AC3E}">
        <p14:creationId xmlns:p14="http://schemas.microsoft.com/office/powerpoint/2010/main" val="2637235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a:spLocks noGrp="1"/>
          </p:cNvSpPr>
          <p:nvPr>
            <p:ph type="title"/>
          </p:nvPr>
        </p:nvSpPr>
        <p:spPr>
          <a:xfrm>
            <a:off x="460375" y="-2"/>
            <a:ext cx="7773988" cy="740664"/>
          </a:xfrm>
        </p:spPr>
        <p:txBody>
          <a:bodyPr/>
          <a:lstStyle/>
          <a:p>
            <a:r>
              <a:rPr lang="cs-CZ" dirty="0"/>
              <a:t>BI</a:t>
            </a:r>
          </a:p>
        </p:txBody>
      </p:sp>
      <p:sp>
        <p:nvSpPr>
          <p:cNvPr id="2" name="Zástupný symbol pro obsah 1"/>
          <p:cNvSpPr>
            <a:spLocks noGrp="1"/>
          </p:cNvSpPr>
          <p:nvPr>
            <p:ph idx="1"/>
          </p:nvPr>
        </p:nvSpPr>
        <p:spPr/>
        <p:txBody>
          <a:bodyPr/>
          <a:lstStyle/>
          <a:p>
            <a:r>
              <a:rPr lang="cs-CZ" b="1" dirty="0"/>
              <a:t>Business </a:t>
            </a:r>
            <a:r>
              <a:rPr lang="cs-CZ" b="1" dirty="0" err="1"/>
              <a:t>intelligence</a:t>
            </a:r>
            <a:r>
              <a:rPr lang="cs-CZ" dirty="0"/>
              <a:t> (</a:t>
            </a:r>
            <a:r>
              <a:rPr lang="cs-CZ" b="1" dirty="0"/>
              <a:t>BI</a:t>
            </a:r>
            <a:r>
              <a:rPr lang="cs-CZ" dirty="0"/>
              <a:t>) jsou dovednosti, znalosti, technologie, aplikace, kvalita, rizika, bezpečnostní otázky a postupy používané v podnikání pro získání lepšího pochopení chování na trhu a obchodních souvislostech.</a:t>
            </a:r>
          </a:p>
          <a:p>
            <a:endParaRPr lang="cs-CZ" dirty="0"/>
          </a:p>
          <a:p>
            <a:r>
              <a:rPr lang="cs-CZ" dirty="0"/>
              <a:t>Běžné funkce BI aplikací zahrnují reporting, analýzy, OLAP kostky, </a:t>
            </a:r>
            <a:r>
              <a:rPr lang="cs-CZ" dirty="0" err="1"/>
              <a:t>dashboardy</a:t>
            </a:r>
            <a:r>
              <a:rPr lang="cs-CZ" dirty="0"/>
              <a:t>, </a:t>
            </a:r>
            <a:r>
              <a:rPr lang="cs-CZ" dirty="0" err="1"/>
              <a:t>scorecardy</a:t>
            </a:r>
            <a:r>
              <a:rPr lang="cs-CZ" dirty="0"/>
              <a:t>, data-</a:t>
            </a:r>
            <a:r>
              <a:rPr lang="cs-CZ" dirty="0" err="1"/>
              <a:t>mining</a:t>
            </a:r>
            <a:r>
              <a:rPr lang="cs-CZ" dirty="0"/>
              <a:t>, podporu plánování a prediktivní analýzy.</a:t>
            </a:r>
          </a:p>
        </p:txBody>
      </p:sp>
    </p:spTree>
    <p:extLst>
      <p:ext uri="{BB962C8B-B14F-4D97-AF65-F5344CB8AC3E}">
        <p14:creationId xmlns:p14="http://schemas.microsoft.com/office/powerpoint/2010/main" val="3722658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Mobile </a:t>
            </a:r>
            <a:r>
              <a:rPr lang="cs-CZ" dirty="0" err="1"/>
              <a:t>Phone</a:t>
            </a:r>
            <a:r>
              <a:rPr lang="cs-CZ" dirty="0"/>
              <a:t> Report </a:t>
            </a:r>
          </a:p>
        </p:txBody>
      </p:sp>
      <p:pic>
        <p:nvPicPr>
          <p:cNvPr id="4" name="Obrázek 3"/>
          <p:cNvPicPr>
            <a:picLocks noChangeAspect="1"/>
          </p:cNvPicPr>
          <p:nvPr/>
        </p:nvPicPr>
        <p:blipFill rotWithShape="1">
          <a:blip r:embed="rId2"/>
          <a:srcRect t="10379"/>
          <a:stretch/>
        </p:blipFill>
        <p:spPr>
          <a:xfrm>
            <a:off x="2957731" y="1709058"/>
            <a:ext cx="2391847" cy="3712028"/>
          </a:xfrm>
          <a:prstGeom prst="rect">
            <a:avLst/>
          </a:prstGeom>
        </p:spPr>
      </p:pic>
    </p:spTree>
    <p:extLst>
      <p:ext uri="{BB962C8B-B14F-4D97-AF65-F5344CB8AC3E}">
        <p14:creationId xmlns:p14="http://schemas.microsoft.com/office/powerpoint/2010/main" val="4167477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Nejdřív data nebo nejdřív d</a:t>
            </a:r>
            <a:r>
              <a:rPr lang="en-GB" dirty="0" err="1"/>
              <a:t>esign</a:t>
            </a:r>
            <a:r>
              <a:rPr lang="en-GB" dirty="0"/>
              <a:t>?</a:t>
            </a:r>
          </a:p>
        </p:txBody>
      </p:sp>
      <p:sp>
        <p:nvSpPr>
          <p:cNvPr id="4" name="Content Placeholder 2"/>
          <p:cNvSpPr txBox="1">
            <a:spLocks/>
          </p:cNvSpPr>
          <p:nvPr/>
        </p:nvSpPr>
        <p:spPr>
          <a:xfrm>
            <a:off x="458788" y="1021215"/>
            <a:ext cx="8119156" cy="5147356"/>
          </a:xfrm>
          <a:prstGeom prst="rect">
            <a:avLst/>
          </a:prstGeom>
        </p:spPr>
        <p:txBody>
          <a:bodyPr/>
          <a:lst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pPr lvl="0"/>
            <a:r>
              <a:rPr lang="cs-CZ" sz="2400" kern="0" dirty="0">
                <a:solidFill>
                  <a:srgbClr val="000000"/>
                </a:solidFill>
              </a:rPr>
              <a:t>Mobilní reporty mohou využít</a:t>
            </a:r>
            <a:r>
              <a:rPr lang="en-US" sz="2400" kern="0" dirty="0">
                <a:solidFill>
                  <a:srgbClr val="000000"/>
                </a:solidFill>
              </a:rPr>
              <a:t> </a:t>
            </a:r>
            <a:r>
              <a:rPr lang="en-US" sz="2400" kern="0" dirty="0" err="1">
                <a:solidFill>
                  <a:srgbClr val="000000"/>
                </a:solidFill>
              </a:rPr>
              <a:t>filtr</a:t>
            </a:r>
            <a:r>
              <a:rPr lang="cs-CZ" sz="2400" kern="0" dirty="0">
                <a:solidFill>
                  <a:srgbClr val="000000"/>
                </a:solidFill>
              </a:rPr>
              <a:t>ování</a:t>
            </a:r>
            <a:r>
              <a:rPr lang="en-US" sz="2400" kern="0" dirty="0">
                <a:solidFill>
                  <a:srgbClr val="000000"/>
                </a:solidFill>
              </a:rPr>
              <a:t>, </a:t>
            </a:r>
            <a:r>
              <a:rPr lang="en-US" sz="2400" kern="0" dirty="0" err="1">
                <a:solidFill>
                  <a:srgbClr val="000000"/>
                </a:solidFill>
              </a:rPr>
              <a:t>agrega</a:t>
            </a:r>
            <a:r>
              <a:rPr lang="cs-CZ" sz="2400" kern="0" dirty="0" err="1">
                <a:solidFill>
                  <a:srgbClr val="000000"/>
                </a:solidFill>
              </a:rPr>
              <a:t>ce</a:t>
            </a:r>
            <a:r>
              <a:rPr lang="cs-CZ" sz="2400" kern="0" dirty="0">
                <a:solidFill>
                  <a:srgbClr val="000000"/>
                </a:solidFill>
              </a:rPr>
              <a:t> a</a:t>
            </a:r>
            <a:r>
              <a:rPr lang="en-US" sz="2400" kern="0" dirty="0">
                <a:solidFill>
                  <a:srgbClr val="000000"/>
                </a:solidFill>
              </a:rPr>
              <a:t> </a:t>
            </a:r>
            <a:r>
              <a:rPr lang="cs-CZ" sz="2400" kern="0" dirty="0">
                <a:solidFill>
                  <a:srgbClr val="000000"/>
                </a:solidFill>
              </a:rPr>
              <a:t>časové operace</a:t>
            </a:r>
            <a:endParaRPr lang="en-US" sz="2400" kern="0" dirty="0">
              <a:solidFill>
                <a:srgbClr val="000000"/>
              </a:solidFill>
            </a:endParaRPr>
          </a:p>
          <a:p>
            <a:pPr lvl="0"/>
            <a:r>
              <a:rPr lang="en-US" sz="2400" kern="0" dirty="0">
                <a:solidFill>
                  <a:srgbClr val="000000"/>
                </a:solidFill>
              </a:rPr>
              <a:t>Design-first:</a:t>
            </a:r>
          </a:p>
          <a:p>
            <a:pPr lvl="1"/>
            <a:r>
              <a:rPr lang="cs-CZ" sz="2000" kern="0" dirty="0">
                <a:solidFill>
                  <a:srgbClr val="000000"/>
                </a:solidFill>
              </a:rPr>
              <a:t>Nejdřív vzhled s vzorovými daty</a:t>
            </a:r>
          </a:p>
          <a:p>
            <a:pPr lvl="1"/>
            <a:r>
              <a:rPr lang="cs-CZ" sz="2000" kern="0" dirty="0">
                <a:solidFill>
                  <a:srgbClr val="000000"/>
                </a:solidFill>
              </a:rPr>
              <a:t>Import dat</a:t>
            </a:r>
            <a:endParaRPr lang="en-US" sz="2000" kern="0" dirty="0">
              <a:solidFill>
                <a:srgbClr val="000000"/>
              </a:solidFill>
            </a:endParaRPr>
          </a:p>
          <a:p>
            <a:pPr lvl="0"/>
            <a:r>
              <a:rPr lang="en-US" sz="2400" kern="0" dirty="0">
                <a:solidFill>
                  <a:srgbClr val="000000"/>
                </a:solidFill>
              </a:rPr>
              <a:t>Data-first</a:t>
            </a:r>
            <a:r>
              <a:rPr lang="cs-CZ" sz="2400" kern="0" dirty="0">
                <a:solidFill>
                  <a:srgbClr val="000000"/>
                </a:solidFill>
              </a:rPr>
              <a:t>:</a:t>
            </a:r>
            <a:endParaRPr lang="en-US" sz="2400" kern="0" dirty="0">
              <a:solidFill>
                <a:srgbClr val="000000"/>
              </a:solidFill>
            </a:endParaRPr>
          </a:p>
          <a:p>
            <a:pPr lvl="1"/>
            <a:r>
              <a:rPr lang="cs-CZ" sz="2000" kern="0" dirty="0" err="1">
                <a:solidFill>
                  <a:srgbClr val="000000"/>
                </a:solidFill>
              </a:rPr>
              <a:t>Předpřípava</a:t>
            </a:r>
            <a:r>
              <a:rPr lang="cs-CZ" sz="2000" kern="0" dirty="0">
                <a:solidFill>
                  <a:srgbClr val="000000"/>
                </a:solidFill>
              </a:rPr>
              <a:t> dat – agregace, setřídění, výpočty,…</a:t>
            </a:r>
            <a:endParaRPr lang="en-US" sz="2000" kern="0" dirty="0">
              <a:solidFill>
                <a:srgbClr val="000000"/>
              </a:solidFill>
            </a:endParaRPr>
          </a:p>
          <a:p>
            <a:pPr lvl="1"/>
            <a:r>
              <a:rPr lang="cs-CZ" sz="2000" kern="0" dirty="0">
                <a:solidFill>
                  <a:srgbClr val="000000"/>
                </a:solidFill>
              </a:rPr>
              <a:t>Příprava dat a import</a:t>
            </a:r>
            <a:endParaRPr lang="en-US" sz="2000" kern="0" dirty="0">
              <a:solidFill>
                <a:srgbClr val="000000"/>
              </a:solidFill>
            </a:endParaRPr>
          </a:p>
          <a:p>
            <a:pPr lvl="1"/>
            <a:r>
              <a:rPr lang="cs-CZ" sz="2000" kern="0" dirty="0">
                <a:solidFill>
                  <a:srgbClr val="000000"/>
                </a:solidFill>
              </a:rPr>
              <a:t>Možno využít</a:t>
            </a:r>
            <a:r>
              <a:rPr lang="en-US" sz="2000" kern="0" dirty="0">
                <a:solidFill>
                  <a:srgbClr val="000000"/>
                </a:solidFill>
              </a:rPr>
              <a:t> Windows Mobile </a:t>
            </a:r>
            <a:r>
              <a:rPr lang="cs-CZ" sz="2000" kern="0" dirty="0">
                <a:solidFill>
                  <a:srgbClr val="000000"/>
                </a:solidFill>
              </a:rPr>
              <a:t>E</a:t>
            </a:r>
            <a:r>
              <a:rPr lang="en-US" sz="2000" kern="0" dirty="0" err="1">
                <a:solidFill>
                  <a:srgbClr val="000000"/>
                </a:solidFill>
              </a:rPr>
              <a:t>mulator</a:t>
            </a:r>
            <a:r>
              <a:rPr lang="en-US" sz="2000" kern="0" dirty="0">
                <a:solidFill>
                  <a:srgbClr val="000000"/>
                </a:solidFill>
              </a:rPr>
              <a:t> </a:t>
            </a:r>
            <a:r>
              <a:rPr lang="cs-CZ" sz="2000" kern="0" dirty="0">
                <a:solidFill>
                  <a:srgbClr val="000000"/>
                </a:solidFill>
              </a:rPr>
              <a:t>k testu, jak report bude vypadat a fungovat na tabletu či mobilním telefonu </a:t>
            </a:r>
          </a:p>
          <a:p>
            <a:pPr lvl="1"/>
            <a:r>
              <a:rPr lang="cs-CZ" sz="2000" kern="0" dirty="0">
                <a:solidFill>
                  <a:srgbClr val="000000"/>
                </a:solidFill>
              </a:rPr>
              <a:t>Následné formátování</a:t>
            </a:r>
          </a:p>
          <a:p>
            <a:pPr lvl="1"/>
            <a:endParaRPr lang="en-US" sz="2000" kern="0" dirty="0">
              <a:solidFill>
                <a:srgbClr val="000000"/>
              </a:solidFill>
            </a:endParaRPr>
          </a:p>
        </p:txBody>
      </p:sp>
    </p:spTree>
    <p:extLst>
      <p:ext uri="{BB962C8B-B14F-4D97-AF65-F5344CB8AC3E}">
        <p14:creationId xmlns:p14="http://schemas.microsoft.com/office/powerpoint/2010/main" val="2015962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Import </a:t>
            </a:r>
            <a:r>
              <a:rPr lang="cs-CZ" dirty="0"/>
              <a:t>d</a:t>
            </a:r>
            <a:r>
              <a:rPr lang="en-GB" dirty="0"/>
              <a:t>at</a:t>
            </a:r>
          </a:p>
        </p:txBody>
      </p:sp>
      <p:sp>
        <p:nvSpPr>
          <p:cNvPr id="4" name="Content Placeholder 2"/>
          <p:cNvSpPr txBox="1">
            <a:spLocks/>
          </p:cNvSpPr>
          <p:nvPr/>
        </p:nvSpPr>
        <p:spPr>
          <a:xfrm>
            <a:off x="458788" y="1021215"/>
            <a:ext cx="8119156" cy="5147356"/>
          </a:xfrm>
          <a:prstGeom prst="rect">
            <a:avLst/>
          </a:prstGeom>
        </p:spPr>
        <p:txBody>
          <a:bodyPr/>
          <a:lst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pPr lvl="0"/>
            <a:r>
              <a:rPr lang="en-US" kern="0" dirty="0">
                <a:solidFill>
                  <a:srgbClr val="000000"/>
                </a:solidFill>
              </a:rPr>
              <a:t>Import </a:t>
            </a:r>
            <a:r>
              <a:rPr lang="cs-CZ" kern="0" dirty="0">
                <a:solidFill>
                  <a:srgbClr val="000000"/>
                </a:solidFill>
              </a:rPr>
              <a:t>z </a:t>
            </a:r>
            <a:r>
              <a:rPr lang="en-US" kern="0" dirty="0">
                <a:solidFill>
                  <a:srgbClr val="000000"/>
                </a:solidFill>
              </a:rPr>
              <a:t>Excel</a:t>
            </a:r>
            <a:r>
              <a:rPr lang="cs-CZ" kern="0" dirty="0">
                <a:solidFill>
                  <a:srgbClr val="000000"/>
                </a:solidFill>
              </a:rPr>
              <a:t>u</a:t>
            </a:r>
            <a:r>
              <a:rPr lang="en-US" kern="0" dirty="0">
                <a:solidFill>
                  <a:srgbClr val="000000"/>
                </a:solidFill>
              </a:rPr>
              <a:t> </a:t>
            </a:r>
            <a:r>
              <a:rPr lang="cs-CZ" kern="0" dirty="0">
                <a:solidFill>
                  <a:srgbClr val="000000"/>
                </a:solidFill>
              </a:rPr>
              <a:t>nebo</a:t>
            </a:r>
            <a:r>
              <a:rPr lang="en-US" kern="0" dirty="0">
                <a:solidFill>
                  <a:srgbClr val="000000"/>
                </a:solidFill>
              </a:rPr>
              <a:t> SSRS </a:t>
            </a:r>
            <a:r>
              <a:rPr lang="en-US" kern="0" dirty="0" err="1">
                <a:solidFill>
                  <a:srgbClr val="000000"/>
                </a:solidFill>
              </a:rPr>
              <a:t>dat</a:t>
            </a:r>
            <a:r>
              <a:rPr lang="en-US" kern="0" dirty="0">
                <a:solidFill>
                  <a:srgbClr val="000000"/>
                </a:solidFill>
              </a:rPr>
              <a:t> </a:t>
            </a:r>
            <a:r>
              <a:rPr lang="cs-CZ" kern="0" dirty="0">
                <a:solidFill>
                  <a:srgbClr val="000000"/>
                </a:solidFill>
              </a:rPr>
              <a:t>do</a:t>
            </a:r>
            <a:r>
              <a:rPr lang="en-US" kern="0" dirty="0">
                <a:solidFill>
                  <a:srgbClr val="000000"/>
                </a:solidFill>
              </a:rPr>
              <a:t> Mobile Report Publisher</a:t>
            </a:r>
            <a:r>
              <a:rPr lang="cs-CZ" kern="0" dirty="0">
                <a:solidFill>
                  <a:srgbClr val="000000"/>
                </a:solidFill>
              </a:rPr>
              <a:t>u</a:t>
            </a:r>
            <a:r>
              <a:rPr lang="en-US" kern="0" dirty="0">
                <a:solidFill>
                  <a:srgbClr val="000000"/>
                </a:solidFill>
              </a:rPr>
              <a:t>:</a:t>
            </a:r>
          </a:p>
          <a:p>
            <a:pPr lvl="1"/>
            <a:r>
              <a:rPr lang="en-US" b="1" kern="0" dirty="0">
                <a:solidFill>
                  <a:srgbClr val="000000"/>
                </a:solidFill>
              </a:rPr>
              <a:t>Microsoft Excel</a:t>
            </a:r>
          </a:p>
          <a:p>
            <a:pPr lvl="2"/>
            <a:r>
              <a:rPr lang="en-US" kern="0" dirty="0">
                <a:solidFill>
                  <a:srgbClr val="000000"/>
                </a:solidFill>
              </a:rPr>
              <a:t>Excel workbook </a:t>
            </a:r>
            <a:r>
              <a:rPr lang="cs-CZ" kern="0" dirty="0">
                <a:solidFill>
                  <a:srgbClr val="000000"/>
                </a:solidFill>
              </a:rPr>
              <a:t>musí být lokální</a:t>
            </a:r>
            <a:endParaRPr lang="en-US" kern="0" dirty="0">
              <a:solidFill>
                <a:srgbClr val="000000"/>
              </a:solidFill>
            </a:endParaRPr>
          </a:p>
          <a:p>
            <a:pPr lvl="2"/>
            <a:r>
              <a:rPr lang="cs-CZ" kern="0" dirty="0">
                <a:solidFill>
                  <a:srgbClr val="000000"/>
                </a:solidFill>
              </a:rPr>
              <a:t>W</a:t>
            </a:r>
            <a:r>
              <a:rPr lang="en-US" kern="0" dirty="0" err="1">
                <a:solidFill>
                  <a:srgbClr val="000000"/>
                </a:solidFill>
              </a:rPr>
              <a:t>orkbook</a:t>
            </a:r>
            <a:r>
              <a:rPr lang="en-US" kern="0" dirty="0">
                <a:solidFill>
                  <a:srgbClr val="000000"/>
                </a:solidFill>
              </a:rPr>
              <a:t> format .XLSX</a:t>
            </a:r>
          </a:p>
          <a:p>
            <a:pPr lvl="2"/>
            <a:r>
              <a:rPr lang="en-US" kern="0" dirty="0">
                <a:solidFill>
                  <a:srgbClr val="000000"/>
                </a:solidFill>
              </a:rPr>
              <a:t>Excel data </a:t>
            </a:r>
            <a:r>
              <a:rPr lang="cs-CZ" kern="0" dirty="0">
                <a:solidFill>
                  <a:srgbClr val="000000"/>
                </a:solidFill>
              </a:rPr>
              <a:t>jsou uložena v reportu, ale mohou být aktualizována</a:t>
            </a:r>
          </a:p>
          <a:p>
            <a:pPr lvl="2"/>
            <a:r>
              <a:rPr lang="en-US" kern="0" dirty="0">
                <a:solidFill>
                  <a:srgbClr val="000000"/>
                </a:solidFill>
              </a:rPr>
              <a:t>Data </a:t>
            </a:r>
            <a:r>
              <a:rPr lang="cs-CZ" kern="0" dirty="0">
                <a:solidFill>
                  <a:srgbClr val="000000"/>
                </a:solidFill>
              </a:rPr>
              <a:t>mohou být formátována před importem</a:t>
            </a:r>
            <a:endParaRPr lang="en-US" kern="0" dirty="0">
              <a:solidFill>
                <a:srgbClr val="000000"/>
              </a:solidFill>
            </a:endParaRPr>
          </a:p>
          <a:p>
            <a:pPr lvl="1"/>
            <a:r>
              <a:rPr lang="en-US" b="1" kern="0" dirty="0">
                <a:solidFill>
                  <a:srgbClr val="000000"/>
                </a:solidFill>
              </a:rPr>
              <a:t>Reporting Services</a:t>
            </a:r>
            <a:r>
              <a:rPr lang="en-US" kern="0" dirty="0">
                <a:solidFill>
                  <a:srgbClr val="000000"/>
                </a:solidFill>
              </a:rPr>
              <a:t>:</a:t>
            </a:r>
          </a:p>
          <a:p>
            <a:pPr lvl="2"/>
            <a:r>
              <a:rPr lang="cs-CZ" kern="0" dirty="0">
                <a:solidFill>
                  <a:srgbClr val="000000"/>
                </a:solidFill>
              </a:rPr>
              <a:t>Pouze</a:t>
            </a:r>
            <a:r>
              <a:rPr lang="en-US" kern="0" dirty="0">
                <a:solidFill>
                  <a:srgbClr val="000000"/>
                </a:solidFill>
              </a:rPr>
              <a:t> SQL Server 2016 Reporting Services</a:t>
            </a:r>
          </a:p>
          <a:p>
            <a:pPr lvl="2"/>
            <a:r>
              <a:rPr lang="en-US" kern="0" dirty="0" err="1">
                <a:solidFill>
                  <a:srgbClr val="000000"/>
                </a:solidFill>
              </a:rPr>
              <a:t>Publi</a:t>
            </a:r>
            <a:r>
              <a:rPr lang="cs-CZ" kern="0" dirty="0">
                <a:solidFill>
                  <a:srgbClr val="000000"/>
                </a:solidFill>
              </a:rPr>
              <a:t>kuje</a:t>
            </a:r>
            <a:r>
              <a:rPr lang="en-US" kern="0" dirty="0">
                <a:solidFill>
                  <a:srgbClr val="000000"/>
                </a:solidFill>
              </a:rPr>
              <a:t> data</a:t>
            </a:r>
            <a:r>
              <a:rPr lang="cs-CZ" kern="0" dirty="0">
                <a:solidFill>
                  <a:srgbClr val="000000"/>
                </a:solidFill>
              </a:rPr>
              <a:t> </a:t>
            </a:r>
            <a:r>
              <a:rPr lang="en-US" kern="0" dirty="0">
                <a:solidFill>
                  <a:srgbClr val="000000"/>
                </a:solidFill>
              </a:rPr>
              <a:t>set</a:t>
            </a:r>
            <a:r>
              <a:rPr lang="cs-CZ" kern="0" dirty="0">
                <a:solidFill>
                  <a:srgbClr val="000000"/>
                </a:solidFill>
              </a:rPr>
              <a:t>y</a:t>
            </a:r>
            <a:r>
              <a:rPr lang="en-US" kern="0" dirty="0">
                <a:solidFill>
                  <a:srgbClr val="000000"/>
                </a:solidFill>
              </a:rPr>
              <a:t> </a:t>
            </a:r>
            <a:r>
              <a:rPr lang="cs-CZ" kern="0" dirty="0">
                <a:solidFill>
                  <a:srgbClr val="000000"/>
                </a:solidFill>
              </a:rPr>
              <a:t>do</a:t>
            </a:r>
            <a:r>
              <a:rPr lang="en-US" kern="0" dirty="0">
                <a:solidFill>
                  <a:srgbClr val="000000"/>
                </a:solidFill>
              </a:rPr>
              <a:t> SSRS</a:t>
            </a:r>
          </a:p>
          <a:p>
            <a:pPr lvl="2"/>
            <a:r>
              <a:rPr lang="en-US" kern="0" dirty="0">
                <a:solidFill>
                  <a:srgbClr val="000000"/>
                </a:solidFill>
              </a:rPr>
              <a:t>Reporting Services data </a:t>
            </a:r>
            <a:r>
              <a:rPr lang="cs-CZ" kern="0" dirty="0">
                <a:solidFill>
                  <a:srgbClr val="000000"/>
                </a:solidFill>
              </a:rPr>
              <a:t>jsou stále aktuální</a:t>
            </a:r>
            <a:endParaRPr lang="en-US" kern="0" dirty="0">
              <a:solidFill>
                <a:srgbClr val="000000"/>
              </a:solidFill>
            </a:endParaRPr>
          </a:p>
          <a:p>
            <a:pPr lvl="2"/>
            <a:r>
              <a:rPr lang="cs-CZ" kern="0" dirty="0">
                <a:solidFill>
                  <a:srgbClr val="000000"/>
                </a:solidFill>
              </a:rPr>
              <a:t>Datové zdroje stejné jako u </a:t>
            </a:r>
            <a:r>
              <a:rPr lang="en-US" kern="0" dirty="0">
                <a:solidFill>
                  <a:srgbClr val="000000"/>
                </a:solidFill>
              </a:rPr>
              <a:t>SSDT a Report Builder</a:t>
            </a:r>
            <a:r>
              <a:rPr lang="cs-CZ" kern="0" dirty="0">
                <a:solidFill>
                  <a:srgbClr val="000000"/>
                </a:solidFill>
              </a:rPr>
              <a:t>u</a:t>
            </a:r>
            <a:r>
              <a:rPr lang="en-US" kern="0" dirty="0">
                <a:solidFill>
                  <a:srgbClr val="000000"/>
                </a:solidFill>
              </a:rPr>
              <a:t>: </a:t>
            </a:r>
            <a:r>
              <a:rPr lang="cs-CZ" kern="0" dirty="0">
                <a:solidFill>
                  <a:srgbClr val="000000"/>
                </a:solidFill>
              </a:rPr>
              <a:t>MSSQL, </a:t>
            </a:r>
            <a:r>
              <a:rPr lang="en-US" kern="0" dirty="0">
                <a:solidFill>
                  <a:srgbClr val="000000"/>
                </a:solidFill>
              </a:rPr>
              <a:t>SSAS, SharePoint List, Oracle, </a:t>
            </a:r>
            <a:r>
              <a:rPr lang="cs-CZ" kern="0" dirty="0">
                <a:solidFill>
                  <a:srgbClr val="000000"/>
                </a:solidFill>
              </a:rPr>
              <a:t>…</a:t>
            </a:r>
            <a:endParaRPr lang="en-US" kern="0" dirty="0">
              <a:solidFill>
                <a:srgbClr val="000000"/>
              </a:solidFill>
            </a:endParaRPr>
          </a:p>
        </p:txBody>
      </p:sp>
    </p:spTree>
    <p:extLst>
      <p:ext uri="{BB962C8B-B14F-4D97-AF65-F5344CB8AC3E}">
        <p14:creationId xmlns:p14="http://schemas.microsoft.com/office/powerpoint/2010/main" val="771276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Mobile Reports</a:t>
            </a:r>
            <a:r>
              <a:rPr lang="cs-CZ" dirty="0"/>
              <a:t> Publisher</a:t>
            </a:r>
            <a:endParaRPr lang="en-GB" dirty="0"/>
          </a:p>
        </p:txBody>
      </p:sp>
      <p:sp>
        <p:nvSpPr>
          <p:cNvPr id="4" name="Content Placeholder 2"/>
          <p:cNvSpPr txBox="1">
            <a:spLocks/>
          </p:cNvSpPr>
          <p:nvPr/>
        </p:nvSpPr>
        <p:spPr>
          <a:xfrm>
            <a:off x="458788" y="1021215"/>
            <a:ext cx="8119156" cy="5147356"/>
          </a:xfrm>
          <a:prstGeom prst="rect">
            <a:avLst/>
          </a:prstGeom>
        </p:spPr>
        <p:txBody>
          <a:bodyPr/>
          <a:lst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pPr lvl="0"/>
            <a:r>
              <a:rPr lang="en-US" kern="0" dirty="0">
                <a:solidFill>
                  <a:srgbClr val="000000"/>
                </a:solidFill>
              </a:rPr>
              <a:t>SQL Server Mobile Report Publisher:</a:t>
            </a:r>
          </a:p>
          <a:p>
            <a:pPr lvl="1"/>
            <a:r>
              <a:rPr lang="en-US" kern="0" dirty="0">
                <a:solidFill>
                  <a:srgbClr val="000000"/>
                </a:solidFill>
              </a:rPr>
              <a:t>Mobil</a:t>
            </a:r>
            <a:r>
              <a:rPr lang="cs-CZ" kern="0" dirty="0">
                <a:solidFill>
                  <a:srgbClr val="000000"/>
                </a:solidFill>
              </a:rPr>
              <a:t>ní re</a:t>
            </a:r>
            <a:r>
              <a:rPr lang="en-US" kern="0" dirty="0">
                <a:solidFill>
                  <a:srgbClr val="000000"/>
                </a:solidFill>
              </a:rPr>
              <a:t>port</a:t>
            </a:r>
            <a:r>
              <a:rPr lang="cs-CZ" kern="0" dirty="0">
                <a:solidFill>
                  <a:srgbClr val="000000"/>
                </a:solidFill>
              </a:rPr>
              <a:t>y</a:t>
            </a:r>
            <a:r>
              <a:rPr lang="en-US" kern="0" dirty="0">
                <a:solidFill>
                  <a:srgbClr val="000000"/>
                </a:solidFill>
              </a:rPr>
              <a:t> </a:t>
            </a:r>
            <a:r>
              <a:rPr lang="cs-CZ" kern="0" dirty="0">
                <a:solidFill>
                  <a:srgbClr val="000000"/>
                </a:solidFill>
              </a:rPr>
              <a:t>jsou publikovány přímo na portál</a:t>
            </a:r>
            <a:r>
              <a:rPr lang="en-US" kern="0" dirty="0">
                <a:solidFill>
                  <a:srgbClr val="000000"/>
                </a:solidFill>
              </a:rPr>
              <a:t> SQL Server 2016 Reporting Services</a:t>
            </a:r>
          </a:p>
          <a:p>
            <a:pPr lvl="1"/>
            <a:r>
              <a:rPr lang="cs-CZ" kern="0" dirty="0">
                <a:solidFill>
                  <a:srgbClr val="000000"/>
                </a:solidFill>
              </a:rPr>
              <a:t>Oba typy reportů – klasické i mobilní jsou na stejném portálu a </a:t>
            </a:r>
            <a:r>
              <a:rPr lang="cs-CZ" kern="0" dirty="0" err="1">
                <a:solidFill>
                  <a:srgbClr val="000000"/>
                </a:solidFill>
              </a:rPr>
              <a:t>renderovány</a:t>
            </a:r>
            <a:r>
              <a:rPr lang="cs-CZ" kern="0" dirty="0">
                <a:solidFill>
                  <a:srgbClr val="000000"/>
                </a:solidFill>
              </a:rPr>
              <a:t> pomocí </a:t>
            </a:r>
            <a:r>
              <a:rPr lang="en-US" kern="0" dirty="0">
                <a:solidFill>
                  <a:srgbClr val="000000"/>
                </a:solidFill>
              </a:rPr>
              <a:t>Reporting Services</a:t>
            </a:r>
          </a:p>
          <a:p>
            <a:pPr lvl="1"/>
            <a:r>
              <a:rPr lang="en-US" kern="0" dirty="0">
                <a:solidFill>
                  <a:srgbClr val="000000"/>
                </a:solidFill>
              </a:rPr>
              <a:t>Mobil</a:t>
            </a:r>
            <a:r>
              <a:rPr lang="cs-CZ" kern="0" dirty="0">
                <a:solidFill>
                  <a:srgbClr val="000000"/>
                </a:solidFill>
              </a:rPr>
              <a:t>ní</a:t>
            </a:r>
            <a:r>
              <a:rPr lang="en-US" kern="0" dirty="0">
                <a:solidFill>
                  <a:srgbClr val="000000"/>
                </a:solidFill>
              </a:rPr>
              <a:t> report</a:t>
            </a:r>
            <a:r>
              <a:rPr lang="cs-CZ" kern="0" dirty="0">
                <a:solidFill>
                  <a:srgbClr val="000000"/>
                </a:solidFill>
              </a:rPr>
              <a:t>y</a:t>
            </a:r>
            <a:r>
              <a:rPr lang="en-US" kern="0" dirty="0">
                <a:solidFill>
                  <a:srgbClr val="000000"/>
                </a:solidFill>
              </a:rPr>
              <a:t> </a:t>
            </a:r>
            <a:r>
              <a:rPr lang="cs-CZ" kern="0" dirty="0">
                <a:solidFill>
                  <a:srgbClr val="000000"/>
                </a:solidFill>
              </a:rPr>
              <a:t>mohou být prohlíženy také na </a:t>
            </a:r>
            <a:r>
              <a:rPr lang="en-US" kern="0" dirty="0">
                <a:solidFill>
                  <a:srgbClr val="000000"/>
                </a:solidFill>
              </a:rPr>
              <a:t>iOS</a:t>
            </a:r>
            <a:r>
              <a:rPr lang="cs-CZ" kern="0" dirty="0">
                <a:solidFill>
                  <a:srgbClr val="000000"/>
                </a:solidFill>
              </a:rPr>
              <a:t> zařízeních, pokud</a:t>
            </a:r>
            <a:r>
              <a:rPr lang="en-US" kern="0" dirty="0">
                <a:solidFill>
                  <a:srgbClr val="000000"/>
                </a:solidFill>
              </a:rPr>
              <a:t>:</a:t>
            </a:r>
          </a:p>
          <a:p>
            <a:pPr lvl="2"/>
            <a:r>
              <a:rPr lang="en-US" kern="0" dirty="0">
                <a:solidFill>
                  <a:srgbClr val="000000"/>
                </a:solidFill>
              </a:rPr>
              <a:t>iPhone a iPad </a:t>
            </a:r>
            <a:r>
              <a:rPr lang="cs-CZ" kern="0" dirty="0">
                <a:solidFill>
                  <a:srgbClr val="000000"/>
                </a:solidFill>
              </a:rPr>
              <a:t>bude mít</a:t>
            </a:r>
            <a:r>
              <a:rPr lang="en-US" kern="0" dirty="0">
                <a:solidFill>
                  <a:srgbClr val="000000"/>
                </a:solidFill>
              </a:rPr>
              <a:t> iOS 8.0 </a:t>
            </a:r>
            <a:r>
              <a:rPr lang="cs-CZ" kern="0" dirty="0">
                <a:solidFill>
                  <a:srgbClr val="000000"/>
                </a:solidFill>
              </a:rPr>
              <a:t>a vyšší</a:t>
            </a:r>
            <a:endParaRPr lang="en-US" kern="0" dirty="0">
              <a:solidFill>
                <a:srgbClr val="000000"/>
              </a:solidFill>
            </a:endParaRPr>
          </a:p>
          <a:p>
            <a:pPr lvl="2"/>
            <a:r>
              <a:rPr lang="en-US" kern="0" dirty="0">
                <a:solidFill>
                  <a:srgbClr val="000000"/>
                </a:solidFill>
              </a:rPr>
              <a:t>iPhone </a:t>
            </a:r>
            <a:r>
              <a:rPr lang="cs-CZ" kern="0" dirty="0">
                <a:solidFill>
                  <a:srgbClr val="000000"/>
                </a:solidFill>
              </a:rPr>
              <a:t>musí být</a:t>
            </a:r>
            <a:r>
              <a:rPr lang="en-US" kern="0" dirty="0">
                <a:solidFill>
                  <a:srgbClr val="000000"/>
                </a:solidFill>
              </a:rPr>
              <a:t> iPhone 5 </a:t>
            </a:r>
            <a:r>
              <a:rPr lang="cs-CZ" kern="0" dirty="0">
                <a:solidFill>
                  <a:srgbClr val="000000"/>
                </a:solidFill>
              </a:rPr>
              <a:t>a vyšší</a:t>
            </a:r>
            <a:endParaRPr lang="en-US" kern="0" dirty="0">
              <a:solidFill>
                <a:srgbClr val="000000"/>
              </a:solidFill>
            </a:endParaRPr>
          </a:p>
        </p:txBody>
      </p:sp>
    </p:spTree>
    <p:extLst>
      <p:ext uri="{BB962C8B-B14F-4D97-AF65-F5344CB8AC3E}">
        <p14:creationId xmlns:p14="http://schemas.microsoft.com/office/powerpoint/2010/main" val="215182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Power BI</a:t>
            </a:r>
          </a:p>
        </p:txBody>
      </p:sp>
      <p:pic>
        <p:nvPicPr>
          <p:cNvPr id="4" name="Obrázek 3"/>
          <p:cNvPicPr>
            <a:picLocks noChangeAspect="1"/>
          </p:cNvPicPr>
          <p:nvPr/>
        </p:nvPicPr>
        <p:blipFill rotWithShape="1">
          <a:blip r:embed="rId2"/>
          <a:srcRect l="18024" t="49195" r="55000" b="23005"/>
          <a:stretch/>
        </p:blipFill>
        <p:spPr>
          <a:xfrm>
            <a:off x="460375" y="1302246"/>
            <a:ext cx="7253937" cy="4049072"/>
          </a:xfrm>
          <a:prstGeom prst="rect">
            <a:avLst/>
          </a:prstGeom>
        </p:spPr>
      </p:pic>
    </p:spTree>
    <p:extLst>
      <p:ext uri="{BB962C8B-B14F-4D97-AF65-F5344CB8AC3E}">
        <p14:creationId xmlns:p14="http://schemas.microsoft.com/office/powerpoint/2010/main" val="1318661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l="3241" t="29879" r="36469" b="11927"/>
          <a:stretch/>
        </p:blipFill>
        <p:spPr>
          <a:xfrm>
            <a:off x="0" y="1184563"/>
            <a:ext cx="9161736" cy="4790209"/>
          </a:xfrm>
          <a:prstGeom prst="rect">
            <a:avLst/>
          </a:prstGeom>
        </p:spPr>
      </p:pic>
      <p:sp>
        <p:nvSpPr>
          <p:cNvPr id="4" name="Title 1"/>
          <p:cNvSpPr>
            <a:spLocks noGrp="1"/>
          </p:cNvSpPr>
          <p:nvPr>
            <p:ph type="title"/>
          </p:nvPr>
        </p:nvSpPr>
        <p:spPr>
          <a:xfrm>
            <a:off x="460375" y="-2"/>
            <a:ext cx="7773988" cy="740664"/>
          </a:xfrm>
        </p:spPr>
        <p:txBody>
          <a:bodyPr/>
          <a:lstStyle/>
          <a:p>
            <a:r>
              <a:rPr lang="en-GB" dirty="0"/>
              <a:t>Power BI Desktop</a:t>
            </a:r>
          </a:p>
        </p:txBody>
      </p:sp>
    </p:spTree>
    <p:extLst>
      <p:ext uri="{BB962C8B-B14F-4D97-AF65-F5344CB8AC3E}">
        <p14:creationId xmlns:p14="http://schemas.microsoft.com/office/powerpoint/2010/main" val="3211991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 BI Desktop</a:t>
            </a:r>
          </a:p>
        </p:txBody>
      </p:sp>
      <p:sp>
        <p:nvSpPr>
          <p:cNvPr id="4" name="Content Placeholder 2"/>
          <p:cNvSpPr txBox="1">
            <a:spLocks/>
          </p:cNvSpPr>
          <p:nvPr/>
        </p:nvSpPr>
        <p:spPr>
          <a:xfrm>
            <a:off x="458788" y="1021215"/>
            <a:ext cx="8119156" cy="5147356"/>
          </a:xfrm>
          <a:prstGeom prst="rect">
            <a:avLst/>
          </a:prstGeom>
        </p:spPr>
        <p:txBody>
          <a:bodyPr/>
          <a:lst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pPr lvl="0"/>
            <a:r>
              <a:rPr lang="cs-CZ" kern="0" dirty="0">
                <a:solidFill>
                  <a:srgbClr val="000000"/>
                </a:solidFill>
              </a:rPr>
              <a:t>Novinky v Power BI</a:t>
            </a:r>
            <a:r>
              <a:rPr lang="en-US" kern="0" dirty="0">
                <a:solidFill>
                  <a:srgbClr val="000000"/>
                </a:solidFill>
              </a:rPr>
              <a:t> Desktop:</a:t>
            </a:r>
          </a:p>
          <a:p>
            <a:pPr lvl="1"/>
            <a:r>
              <a:rPr lang="en-US" kern="0" dirty="0">
                <a:solidFill>
                  <a:srgbClr val="000000"/>
                </a:solidFill>
              </a:rPr>
              <a:t>Friendly hyperlinks </a:t>
            </a:r>
            <a:r>
              <a:rPr lang="cs-CZ" kern="0" dirty="0">
                <a:solidFill>
                  <a:srgbClr val="000000"/>
                </a:solidFill>
              </a:rPr>
              <a:t>v</a:t>
            </a:r>
            <a:r>
              <a:rPr lang="en-US" kern="0" dirty="0">
                <a:solidFill>
                  <a:srgbClr val="000000"/>
                </a:solidFill>
              </a:rPr>
              <a:t> text box</a:t>
            </a:r>
            <a:r>
              <a:rPr lang="cs-CZ" kern="0" dirty="0">
                <a:solidFill>
                  <a:srgbClr val="000000"/>
                </a:solidFill>
              </a:rPr>
              <a:t>ech</a:t>
            </a:r>
            <a:endParaRPr lang="en-US" kern="0" dirty="0">
              <a:solidFill>
                <a:srgbClr val="000000"/>
              </a:solidFill>
            </a:endParaRPr>
          </a:p>
          <a:p>
            <a:pPr lvl="1"/>
            <a:r>
              <a:rPr lang="cs-CZ" kern="0" dirty="0">
                <a:solidFill>
                  <a:srgbClr val="000000"/>
                </a:solidFill>
              </a:rPr>
              <a:t>Podpora d</a:t>
            </a:r>
            <a:r>
              <a:rPr lang="en-US" kern="0" dirty="0">
                <a:solidFill>
                  <a:srgbClr val="000000"/>
                </a:solidFill>
              </a:rPr>
              <a:t>rill-down </a:t>
            </a:r>
            <a:r>
              <a:rPr lang="cs-CZ" kern="0" dirty="0">
                <a:solidFill>
                  <a:srgbClr val="000000"/>
                </a:solidFill>
              </a:rPr>
              <a:t>pro</a:t>
            </a:r>
            <a:r>
              <a:rPr lang="en-US" kern="0" dirty="0">
                <a:solidFill>
                  <a:srgbClr val="000000"/>
                </a:solidFill>
              </a:rPr>
              <a:t> hierarchic</a:t>
            </a:r>
            <a:r>
              <a:rPr lang="cs-CZ" kern="0" dirty="0" err="1">
                <a:solidFill>
                  <a:srgbClr val="000000"/>
                </a:solidFill>
              </a:rPr>
              <a:t>ká</a:t>
            </a:r>
            <a:r>
              <a:rPr lang="en-US" kern="0" dirty="0">
                <a:solidFill>
                  <a:srgbClr val="000000"/>
                </a:solidFill>
              </a:rPr>
              <a:t> </a:t>
            </a:r>
            <a:r>
              <a:rPr lang="en-US" kern="0" dirty="0" err="1">
                <a:solidFill>
                  <a:srgbClr val="000000"/>
                </a:solidFill>
              </a:rPr>
              <a:t>dat</a:t>
            </a:r>
            <a:r>
              <a:rPr lang="cs-CZ" kern="0" dirty="0">
                <a:solidFill>
                  <a:srgbClr val="000000"/>
                </a:solidFill>
              </a:rPr>
              <a:t>a</a:t>
            </a:r>
            <a:endParaRPr lang="en-US" kern="0" dirty="0">
              <a:solidFill>
                <a:srgbClr val="000000"/>
              </a:solidFill>
            </a:endParaRPr>
          </a:p>
          <a:p>
            <a:pPr lvl="1"/>
            <a:r>
              <a:rPr lang="cs-CZ" kern="0" dirty="0">
                <a:solidFill>
                  <a:srgbClr val="000000"/>
                </a:solidFill>
              </a:rPr>
              <a:t>Možnost „</a:t>
            </a:r>
            <a:r>
              <a:rPr lang="cs-CZ" kern="0" dirty="0" err="1">
                <a:solidFill>
                  <a:srgbClr val="000000"/>
                </a:solidFill>
              </a:rPr>
              <a:t>customizace</a:t>
            </a:r>
            <a:r>
              <a:rPr lang="cs-CZ" kern="0" dirty="0">
                <a:solidFill>
                  <a:srgbClr val="000000"/>
                </a:solidFill>
              </a:rPr>
              <a:t>“ stránky, písma, velikosti,…</a:t>
            </a:r>
          </a:p>
          <a:p>
            <a:pPr lvl="1"/>
            <a:r>
              <a:rPr lang="cs-CZ" kern="0" dirty="0">
                <a:solidFill>
                  <a:srgbClr val="000000"/>
                </a:solidFill>
              </a:rPr>
              <a:t>Pokročilé formátování grafů a obrázků</a:t>
            </a:r>
            <a:endParaRPr lang="en-US" kern="0" dirty="0">
              <a:solidFill>
                <a:srgbClr val="000000"/>
              </a:solidFill>
            </a:endParaRPr>
          </a:p>
          <a:p>
            <a:pPr lvl="1"/>
            <a:r>
              <a:rPr lang="cs-CZ" kern="0" dirty="0">
                <a:solidFill>
                  <a:srgbClr val="000000"/>
                </a:solidFill>
              </a:rPr>
              <a:t>Vylepšené </a:t>
            </a:r>
            <a:r>
              <a:rPr lang="en-US" kern="0" dirty="0">
                <a:solidFill>
                  <a:srgbClr val="000000"/>
                </a:solidFill>
              </a:rPr>
              <a:t>Report API </a:t>
            </a:r>
            <a:r>
              <a:rPr lang="cs-CZ" kern="0" dirty="0">
                <a:solidFill>
                  <a:srgbClr val="000000"/>
                </a:solidFill>
              </a:rPr>
              <a:t>umožňuje integrace do </a:t>
            </a:r>
            <a:r>
              <a:rPr lang="en-US" kern="0" dirty="0">
                <a:solidFill>
                  <a:srgbClr val="000000"/>
                </a:solidFill>
              </a:rPr>
              <a:t>extern</a:t>
            </a:r>
            <a:r>
              <a:rPr lang="cs-CZ" kern="0" dirty="0" err="1">
                <a:solidFill>
                  <a:srgbClr val="000000"/>
                </a:solidFill>
              </a:rPr>
              <a:t>ích</a:t>
            </a:r>
            <a:r>
              <a:rPr lang="en-US" kern="0" dirty="0">
                <a:solidFill>
                  <a:srgbClr val="000000"/>
                </a:solidFill>
              </a:rPr>
              <a:t> </a:t>
            </a:r>
            <a:r>
              <a:rPr lang="en-US" kern="0" dirty="0" err="1">
                <a:solidFill>
                  <a:srgbClr val="000000"/>
                </a:solidFill>
              </a:rPr>
              <a:t>ap</a:t>
            </a:r>
            <a:r>
              <a:rPr lang="cs-CZ" kern="0" dirty="0" err="1">
                <a:solidFill>
                  <a:srgbClr val="000000"/>
                </a:solidFill>
              </a:rPr>
              <a:t>likací</a:t>
            </a:r>
            <a:endParaRPr lang="en-US" kern="0" dirty="0">
              <a:solidFill>
                <a:srgbClr val="000000"/>
              </a:solidFill>
            </a:endParaRPr>
          </a:p>
          <a:p>
            <a:pPr lvl="1"/>
            <a:r>
              <a:rPr lang="cs-CZ" kern="0" dirty="0">
                <a:solidFill>
                  <a:srgbClr val="000000"/>
                </a:solidFill>
              </a:rPr>
              <a:t>Integrace </a:t>
            </a:r>
            <a:r>
              <a:rPr lang="en-US" kern="0" dirty="0" err="1">
                <a:solidFill>
                  <a:srgbClr val="000000"/>
                </a:solidFill>
              </a:rPr>
              <a:t>Cortan</a:t>
            </a:r>
            <a:r>
              <a:rPr lang="cs-CZ" kern="0" dirty="0">
                <a:solidFill>
                  <a:srgbClr val="000000"/>
                </a:solidFill>
              </a:rPr>
              <a:t>y</a:t>
            </a:r>
            <a:endParaRPr lang="en-US" kern="0" dirty="0">
              <a:solidFill>
                <a:srgbClr val="000000"/>
              </a:solidFill>
            </a:endParaRPr>
          </a:p>
        </p:txBody>
      </p:sp>
    </p:spTree>
    <p:extLst>
      <p:ext uri="{BB962C8B-B14F-4D97-AF65-F5344CB8AC3E}">
        <p14:creationId xmlns:p14="http://schemas.microsoft.com/office/powerpoint/2010/main" val="3670104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Power BI k</a:t>
            </a:r>
            <a:r>
              <a:rPr lang="en-GB" dirty="0"/>
              <a:t>one</a:t>
            </a:r>
            <a:r>
              <a:rPr lang="cs-CZ" dirty="0"/>
              <a:t>k</a:t>
            </a:r>
            <a:r>
              <a:rPr lang="en-GB" dirty="0"/>
              <a:t>tor</a:t>
            </a:r>
            <a:r>
              <a:rPr lang="cs-CZ" dirty="0"/>
              <a:t>y</a:t>
            </a:r>
            <a:r>
              <a:rPr lang="en-GB" dirty="0"/>
              <a:t> </a:t>
            </a:r>
            <a:r>
              <a:rPr lang="cs-CZ" dirty="0"/>
              <a:t>na aplikace</a:t>
            </a:r>
            <a:endParaRPr lang="en-GB" dirty="0"/>
          </a:p>
        </p:txBody>
      </p:sp>
      <p:sp>
        <p:nvSpPr>
          <p:cNvPr id="4" name="Content Placeholder 2"/>
          <p:cNvSpPr txBox="1">
            <a:spLocks/>
          </p:cNvSpPr>
          <p:nvPr/>
        </p:nvSpPr>
        <p:spPr>
          <a:xfrm>
            <a:off x="365269" y="1021215"/>
            <a:ext cx="3988521" cy="5660140"/>
          </a:xfrm>
          <a:prstGeom prst="rect">
            <a:avLst/>
          </a:prstGeom>
        </p:spPr>
        <p:txBody>
          <a:bodyPr/>
          <a:lst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pPr lvl="0"/>
            <a:r>
              <a:rPr lang="cs-CZ" sz="2000" kern="0" dirty="0">
                <a:solidFill>
                  <a:srgbClr val="000000"/>
                </a:solidFill>
              </a:rPr>
              <a:t>Seznam nejpopulárnějších konektorů</a:t>
            </a:r>
            <a:r>
              <a:rPr lang="en-US" sz="2000" kern="0" dirty="0">
                <a:solidFill>
                  <a:srgbClr val="000000"/>
                </a:solidFill>
              </a:rPr>
              <a:t>:</a:t>
            </a:r>
          </a:p>
          <a:p>
            <a:pPr lvl="1"/>
            <a:r>
              <a:rPr lang="en-US" sz="1800" kern="0" dirty="0">
                <a:solidFill>
                  <a:srgbClr val="000000"/>
                </a:solidFill>
              </a:rPr>
              <a:t>Google Analytics</a:t>
            </a:r>
            <a:endParaRPr lang="en-GB" sz="1800" kern="0" dirty="0">
              <a:solidFill>
                <a:srgbClr val="000000"/>
              </a:solidFill>
            </a:endParaRPr>
          </a:p>
          <a:p>
            <a:pPr lvl="1"/>
            <a:r>
              <a:rPr lang="en-US" sz="1800" kern="0" dirty="0">
                <a:solidFill>
                  <a:srgbClr val="000000"/>
                </a:solidFill>
              </a:rPr>
              <a:t>Excel One Drive</a:t>
            </a:r>
            <a:endParaRPr lang="en-GB" sz="1800" kern="0" dirty="0">
              <a:solidFill>
                <a:srgbClr val="000000"/>
              </a:solidFill>
            </a:endParaRPr>
          </a:p>
          <a:p>
            <a:pPr lvl="1"/>
            <a:r>
              <a:rPr lang="en-US" sz="1800" kern="0" dirty="0">
                <a:solidFill>
                  <a:srgbClr val="000000"/>
                </a:solidFill>
              </a:rPr>
              <a:t>Microsoft Exchange</a:t>
            </a:r>
            <a:endParaRPr lang="en-GB" sz="1800" kern="0" dirty="0">
              <a:solidFill>
                <a:srgbClr val="000000"/>
              </a:solidFill>
            </a:endParaRPr>
          </a:p>
          <a:p>
            <a:pPr lvl="1"/>
            <a:r>
              <a:rPr lang="en-US" sz="1800" kern="0" dirty="0">
                <a:solidFill>
                  <a:srgbClr val="000000"/>
                </a:solidFill>
              </a:rPr>
              <a:t>Active Directory</a:t>
            </a:r>
            <a:endParaRPr lang="en-GB" sz="1800" kern="0" dirty="0">
              <a:solidFill>
                <a:srgbClr val="000000"/>
              </a:solidFill>
            </a:endParaRPr>
          </a:p>
          <a:p>
            <a:pPr lvl="1"/>
            <a:r>
              <a:rPr lang="en-US" sz="1800" kern="0" dirty="0">
                <a:solidFill>
                  <a:srgbClr val="000000"/>
                </a:solidFill>
              </a:rPr>
              <a:t>SharePoint List</a:t>
            </a:r>
            <a:endParaRPr lang="en-GB" sz="1800" kern="0" dirty="0">
              <a:solidFill>
                <a:srgbClr val="000000"/>
              </a:solidFill>
            </a:endParaRPr>
          </a:p>
          <a:p>
            <a:pPr lvl="1"/>
            <a:r>
              <a:rPr lang="en-US" sz="1800" kern="0" dirty="0">
                <a:solidFill>
                  <a:srgbClr val="000000"/>
                </a:solidFill>
              </a:rPr>
              <a:t>Intuit QuickBooks</a:t>
            </a:r>
            <a:endParaRPr lang="en-GB" sz="1800" kern="0" dirty="0">
              <a:solidFill>
                <a:srgbClr val="000000"/>
              </a:solidFill>
            </a:endParaRPr>
          </a:p>
          <a:p>
            <a:pPr lvl="1"/>
            <a:r>
              <a:rPr lang="en-US" sz="1800" kern="0" dirty="0">
                <a:solidFill>
                  <a:srgbClr val="000000"/>
                </a:solidFill>
              </a:rPr>
              <a:t>MailChimp</a:t>
            </a:r>
            <a:endParaRPr lang="en-GB" sz="1800" kern="0" dirty="0">
              <a:solidFill>
                <a:srgbClr val="000000"/>
              </a:solidFill>
            </a:endParaRPr>
          </a:p>
          <a:p>
            <a:pPr lvl="1"/>
            <a:r>
              <a:rPr lang="en-US" sz="1800" kern="0" dirty="0">
                <a:solidFill>
                  <a:srgbClr val="000000"/>
                </a:solidFill>
              </a:rPr>
              <a:t>Facebook</a:t>
            </a:r>
            <a:endParaRPr lang="en-GB" sz="1800" kern="0" dirty="0">
              <a:solidFill>
                <a:srgbClr val="000000"/>
              </a:solidFill>
            </a:endParaRPr>
          </a:p>
          <a:p>
            <a:pPr lvl="1"/>
            <a:r>
              <a:rPr lang="en-US" sz="1800" kern="0" dirty="0">
                <a:solidFill>
                  <a:srgbClr val="000000"/>
                </a:solidFill>
              </a:rPr>
              <a:t>Microsoft Dynamics CRM Online </a:t>
            </a:r>
          </a:p>
          <a:p>
            <a:pPr lvl="1"/>
            <a:r>
              <a:rPr lang="en-US" sz="1800" kern="0" dirty="0">
                <a:solidFill>
                  <a:srgbClr val="000000"/>
                </a:solidFill>
              </a:rPr>
              <a:t>Salesforce</a:t>
            </a:r>
            <a:endParaRPr lang="en-GB" sz="1800" kern="0" dirty="0">
              <a:solidFill>
                <a:srgbClr val="000000"/>
              </a:solidFill>
            </a:endParaRPr>
          </a:p>
          <a:p>
            <a:pPr lvl="1"/>
            <a:r>
              <a:rPr lang="en-US" sz="1800" kern="0" dirty="0">
                <a:solidFill>
                  <a:srgbClr val="000000"/>
                </a:solidFill>
              </a:rPr>
              <a:t>GitHub</a:t>
            </a:r>
          </a:p>
          <a:p>
            <a:pPr lvl="1"/>
            <a:r>
              <a:rPr lang="en-US" sz="1800" kern="0" dirty="0">
                <a:solidFill>
                  <a:srgbClr val="000000"/>
                </a:solidFill>
              </a:rPr>
              <a:t>Microsoft Azure Data Lake Store</a:t>
            </a:r>
            <a:endParaRPr lang="en-GB" sz="1800" kern="0" dirty="0">
              <a:solidFill>
                <a:srgbClr val="000000"/>
              </a:solidFill>
            </a:endParaRPr>
          </a:p>
        </p:txBody>
      </p:sp>
      <p:sp>
        <p:nvSpPr>
          <p:cNvPr id="5" name="Content Placeholder 2"/>
          <p:cNvSpPr txBox="1">
            <a:spLocks/>
          </p:cNvSpPr>
          <p:nvPr/>
        </p:nvSpPr>
        <p:spPr>
          <a:xfrm>
            <a:off x="4157952" y="1034512"/>
            <a:ext cx="5069176" cy="5161376"/>
          </a:xfrm>
          <a:prstGeom prst="rect">
            <a:avLst/>
          </a:prstGeom>
        </p:spPr>
        <p:txBody>
          <a:bodyPr/>
          <a:lstStyle>
            <a:lvl1pPr marL="174625" indent="-174625" algn="l" rtl="0" eaLnBrk="1" fontAlgn="base" hangingPunct="1">
              <a:lnSpc>
                <a:spcPct val="100000"/>
              </a:lnSpc>
              <a:spcBef>
                <a:spcPts val="600"/>
              </a:spcBef>
              <a:spcAft>
                <a:spcPct val="0"/>
              </a:spcAft>
              <a:buClr>
                <a:srgbClr val="0070C0"/>
              </a:buClr>
              <a:buSzPct val="90000"/>
              <a:buFont typeface="Arial" pitchFamily="34" charset="0"/>
              <a:buChar char="•"/>
              <a:defRPr sz="2800">
                <a:solidFill>
                  <a:schemeClr val="tx1"/>
                </a:solidFill>
                <a:latin typeface="Segoe UI" pitchFamily="34" charset="0"/>
                <a:ea typeface="Segoe UI" pitchFamily="34" charset="0"/>
                <a:cs typeface="Segoe UI" pitchFamily="34" charset="0"/>
              </a:defRPr>
            </a:lvl1pPr>
            <a:lvl2pPr marL="458788" indent="-169863" algn="l" rtl="0" eaLnBrk="1" fontAlgn="base" hangingPunct="1">
              <a:lnSpc>
                <a:spcPct val="100000"/>
              </a:lnSpc>
              <a:spcBef>
                <a:spcPts val="600"/>
              </a:spcBef>
              <a:spcAft>
                <a:spcPct val="0"/>
              </a:spcAft>
              <a:buClr>
                <a:srgbClr val="0070C0"/>
              </a:buClr>
              <a:buSzPct val="80000"/>
              <a:buFont typeface="Arial" pitchFamily="34" charset="0"/>
              <a:buChar char="•"/>
              <a:defRPr sz="2400">
                <a:solidFill>
                  <a:schemeClr val="tx1"/>
                </a:solidFill>
                <a:latin typeface="Segoe UI" pitchFamily="34" charset="0"/>
                <a:ea typeface="Segoe UI" pitchFamily="34" charset="0"/>
                <a:cs typeface="Segoe UI" pitchFamily="34" charset="0"/>
              </a:defRPr>
            </a:lvl2pPr>
            <a:lvl3pPr marL="854075" indent="-173038" algn="l" rtl="0" eaLnBrk="1" fontAlgn="base" hangingPunct="1">
              <a:lnSpc>
                <a:spcPct val="100000"/>
              </a:lnSpc>
              <a:spcBef>
                <a:spcPts val="600"/>
              </a:spcBef>
              <a:spcAft>
                <a:spcPct val="0"/>
              </a:spcAft>
              <a:buClr>
                <a:srgbClr val="0070C0"/>
              </a:buClr>
              <a:buSzPct val="80000"/>
              <a:buFont typeface="Arial" pitchFamily="34" charset="0"/>
              <a:buChar char="•"/>
              <a:defRPr sz="2000">
                <a:solidFill>
                  <a:schemeClr val="tx1"/>
                </a:solidFill>
                <a:latin typeface="Segoe UI" pitchFamily="34" charset="0"/>
                <a:ea typeface="Segoe UI" pitchFamily="34" charset="0"/>
                <a:cs typeface="Segoe UI" pitchFamily="34" charset="0"/>
              </a:defRPr>
            </a:lvl3pPr>
            <a:lvl4pPr marL="1254125" indent="-165100"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4pPr>
            <a:lvl5pPr marL="1544638" indent="-168275" algn="l" rtl="0" eaLnBrk="1" fontAlgn="base" hangingPunct="1">
              <a:lnSpc>
                <a:spcPct val="100000"/>
              </a:lnSpc>
              <a:spcBef>
                <a:spcPts val="600"/>
              </a:spcBef>
              <a:spcAft>
                <a:spcPct val="0"/>
              </a:spcAft>
              <a:buClr>
                <a:srgbClr val="0070C0"/>
              </a:buClr>
              <a:buSzPct val="90000"/>
              <a:buFont typeface="Arial" pitchFamily="34" charset="0"/>
              <a:buChar char="•"/>
              <a:defRPr sz="1800">
                <a:solidFill>
                  <a:schemeClr val="tx1"/>
                </a:solidFill>
                <a:latin typeface="Segoe UI" pitchFamily="34" charset="0"/>
                <a:ea typeface="Segoe UI" pitchFamily="34" charset="0"/>
                <a:cs typeface="Segoe UI" pitchFamily="34" charset="0"/>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r>
              <a:rPr lang="en-US" sz="2000" kern="0" dirty="0" err="1"/>
              <a:t>Datab</a:t>
            </a:r>
            <a:r>
              <a:rPr lang="cs-CZ" sz="2000" kern="0" dirty="0" err="1"/>
              <a:t>ázové</a:t>
            </a:r>
            <a:r>
              <a:rPr lang="en-US" sz="2000" kern="0" dirty="0"/>
              <a:t> </a:t>
            </a:r>
            <a:r>
              <a:rPr lang="cs-CZ" sz="2000" kern="0" dirty="0"/>
              <a:t>konektory</a:t>
            </a:r>
            <a:r>
              <a:rPr lang="en-US" sz="2000" kern="0" dirty="0"/>
              <a:t> </a:t>
            </a:r>
            <a:r>
              <a:rPr lang="cs-CZ" sz="2000" kern="0" dirty="0"/>
              <a:t>v</a:t>
            </a:r>
            <a:r>
              <a:rPr lang="en-US" sz="2000" kern="0" dirty="0"/>
              <a:t> Power BI:</a:t>
            </a:r>
          </a:p>
          <a:p>
            <a:pPr lvl="1"/>
            <a:r>
              <a:rPr lang="en-US" sz="1800" kern="0" dirty="0"/>
              <a:t>SQL Server</a:t>
            </a:r>
          </a:p>
          <a:p>
            <a:pPr lvl="1"/>
            <a:r>
              <a:rPr lang="en-US" sz="1800" kern="0" dirty="0"/>
              <a:t>SSAS tabular and multidimensional models</a:t>
            </a:r>
          </a:p>
          <a:p>
            <a:pPr lvl="1"/>
            <a:r>
              <a:rPr lang="en-US" sz="1800" kern="0" dirty="0"/>
              <a:t>R Script</a:t>
            </a:r>
          </a:p>
          <a:p>
            <a:pPr lvl="1"/>
            <a:r>
              <a:rPr lang="en-US" sz="1800" kern="0" dirty="0"/>
              <a:t>Oracle</a:t>
            </a:r>
          </a:p>
          <a:p>
            <a:pPr lvl="1"/>
            <a:r>
              <a:rPr lang="en-US" sz="1800" kern="0" dirty="0"/>
              <a:t>IBM DB2</a:t>
            </a:r>
          </a:p>
          <a:p>
            <a:pPr lvl="1"/>
            <a:r>
              <a:rPr lang="en-US" sz="1800" kern="0" dirty="0"/>
              <a:t>SAP HANA</a:t>
            </a:r>
          </a:p>
          <a:p>
            <a:endParaRPr lang="cs-CZ" sz="2000" kern="0" dirty="0"/>
          </a:p>
          <a:p>
            <a:r>
              <a:rPr lang="cs-CZ" sz="2000" kern="0" dirty="0"/>
              <a:t>Konektory na soubory</a:t>
            </a:r>
            <a:r>
              <a:rPr lang="en-US" sz="2000" kern="0" dirty="0"/>
              <a:t>:</a:t>
            </a:r>
          </a:p>
          <a:p>
            <a:pPr lvl="1"/>
            <a:r>
              <a:rPr lang="en-US" sz="1800" kern="0" dirty="0"/>
              <a:t>Microsoft Excel</a:t>
            </a:r>
          </a:p>
          <a:p>
            <a:pPr lvl="1"/>
            <a:r>
              <a:rPr lang="en-US" sz="1800" kern="0" dirty="0"/>
              <a:t>CSV</a:t>
            </a:r>
          </a:p>
          <a:p>
            <a:pPr lvl="1"/>
            <a:r>
              <a:rPr lang="en-US" sz="1800" kern="0" dirty="0"/>
              <a:t>XML</a:t>
            </a:r>
          </a:p>
          <a:p>
            <a:pPr lvl="1"/>
            <a:r>
              <a:rPr lang="en-US" sz="1800" kern="0" dirty="0"/>
              <a:t>Text</a:t>
            </a:r>
          </a:p>
        </p:txBody>
      </p:sp>
    </p:spTree>
    <p:extLst>
      <p:ext uri="{BB962C8B-B14F-4D97-AF65-F5344CB8AC3E}">
        <p14:creationId xmlns:p14="http://schemas.microsoft.com/office/powerpoint/2010/main" val="2844585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Power BI služba</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43" y="902716"/>
            <a:ext cx="6584251" cy="5852667"/>
          </a:xfrm>
          <a:prstGeom prst="rect">
            <a:avLst/>
          </a:prstGeom>
        </p:spPr>
      </p:pic>
    </p:spTree>
    <p:extLst>
      <p:ext uri="{BB962C8B-B14F-4D97-AF65-F5344CB8AC3E}">
        <p14:creationId xmlns:p14="http://schemas.microsoft.com/office/powerpoint/2010/main" val="3759217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SQL Server </a:t>
            </a:r>
            <a:r>
              <a:rPr lang="cs-CZ" dirty="0" err="1"/>
              <a:t>Analysis</a:t>
            </a:r>
            <a:r>
              <a:rPr lang="cs-CZ" dirty="0"/>
              <a:t> Services</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712" y="740662"/>
            <a:ext cx="7639051" cy="6046129"/>
          </a:xfrm>
          <a:prstGeom prst="rect">
            <a:avLst/>
          </a:prstGeom>
        </p:spPr>
      </p:pic>
    </p:spTree>
    <p:extLst>
      <p:ext uri="{BB962C8B-B14F-4D97-AF65-F5344CB8AC3E}">
        <p14:creationId xmlns:p14="http://schemas.microsoft.com/office/powerpoint/2010/main" val="3768601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a:spLocks noGrp="1"/>
          </p:cNvSpPr>
          <p:nvPr>
            <p:ph type="title"/>
          </p:nvPr>
        </p:nvSpPr>
        <p:spPr>
          <a:xfrm>
            <a:off x="460375" y="-2"/>
            <a:ext cx="7773988" cy="740664"/>
          </a:xfrm>
        </p:spPr>
        <p:txBody>
          <a:bodyPr/>
          <a:lstStyle/>
          <a:p>
            <a:r>
              <a:rPr lang="cs-CZ" dirty="0"/>
              <a:t>Power BI</a:t>
            </a:r>
          </a:p>
        </p:txBody>
      </p:sp>
      <p:sp>
        <p:nvSpPr>
          <p:cNvPr id="2" name="Zástupný symbol pro obsah 1"/>
          <p:cNvSpPr>
            <a:spLocks noGrp="1"/>
          </p:cNvSpPr>
          <p:nvPr>
            <p:ph idx="1"/>
          </p:nvPr>
        </p:nvSpPr>
        <p:spPr/>
        <p:txBody>
          <a:bodyPr/>
          <a:lstStyle/>
          <a:p>
            <a:r>
              <a:rPr lang="cs-CZ" b="1" dirty="0"/>
              <a:t>Power BI </a:t>
            </a:r>
            <a:r>
              <a:rPr lang="cs-CZ" dirty="0"/>
              <a:t>je sada služeb a vlastností firmy MS, sdružující několik nástrojů nejen pro vytváření reportů, ale také jejich sdílení a online spolupráce nad nimi.</a:t>
            </a:r>
          </a:p>
          <a:p>
            <a:pPr marL="0" indent="0">
              <a:buNone/>
            </a:pPr>
            <a:endParaRPr lang="cs-CZ" dirty="0"/>
          </a:p>
          <a:p>
            <a:r>
              <a:rPr lang="cs-CZ" dirty="0"/>
              <a:t>Může být online nebo </a:t>
            </a:r>
            <a:r>
              <a:rPr lang="cs-CZ" dirty="0" err="1"/>
              <a:t>offline</a:t>
            </a:r>
            <a:r>
              <a:rPr lang="cs-CZ" dirty="0"/>
              <a:t>.</a:t>
            </a:r>
          </a:p>
        </p:txBody>
      </p:sp>
    </p:spTree>
    <p:extLst>
      <p:ext uri="{BB962C8B-B14F-4D97-AF65-F5344CB8AC3E}">
        <p14:creationId xmlns:p14="http://schemas.microsoft.com/office/powerpoint/2010/main" val="2487439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SQL Server Data </a:t>
            </a:r>
            <a:r>
              <a:rPr lang="cs-CZ" dirty="0" err="1"/>
              <a:t>Mining</a:t>
            </a:r>
            <a:endParaRPr lang="cs-CZ" dirty="0"/>
          </a:p>
        </p:txBody>
      </p:sp>
      <p:pic>
        <p:nvPicPr>
          <p:cNvPr id="3" name="Obrázek 2"/>
          <p:cNvPicPr>
            <a:picLocks noChangeAspect="1"/>
          </p:cNvPicPr>
          <p:nvPr/>
        </p:nvPicPr>
        <p:blipFill rotWithShape="1">
          <a:blip r:embed="rId2"/>
          <a:srcRect l="12195" t="34859" r="45732" b="26703"/>
          <a:stretch/>
        </p:blipFill>
        <p:spPr>
          <a:xfrm>
            <a:off x="96644" y="1232474"/>
            <a:ext cx="8882214" cy="4395440"/>
          </a:xfrm>
          <a:prstGeom prst="rect">
            <a:avLst/>
          </a:prstGeom>
        </p:spPr>
      </p:pic>
    </p:spTree>
    <p:extLst>
      <p:ext uri="{BB962C8B-B14F-4D97-AF65-F5344CB8AC3E}">
        <p14:creationId xmlns:p14="http://schemas.microsoft.com/office/powerpoint/2010/main" val="3833450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Excel Data </a:t>
            </a:r>
            <a:r>
              <a:rPr lang="cs-CZ" dirty="0" err="1"/>
              <a:t>Mining</a:t>
            </a:r>
            <a:r>
              <a:rPr lang="cs-CZ" dirty="0"/>
              <a:t> (MS SQL Server) </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75" y="922564"/>
            <a:ext cx="7105196" cy="1934583"/>
          </a:xfrm>
          <a:prstGeom prst="rect">
            <a:avLst/>
          </a:prstGeom>
        </p:spPr>
      </p:pic>
      <p:pic>
        <p:nvPicPr>
          <p:cNvPr id="6" name="Obrázek 5"/>
          <p:cNvPicPr>
            <a:picLocks noChangeAspect="1"/>
          </p:cNvPicPr>
          <p:nvPr/>
        </p:nvPicPr>
        <p:blipFill rotWithShape="1">
          <a:blip r:embed="rId3"/>
          <a:srcRect l="37622" t="28780" r="38354" b="23956"/>
          <a:stretch/>
        </p:blipFill>
        <p:spPr>
          <a:xfrm>
            <a:off x="460375" y="3227729"/>
            <a:ext cx="3406698" cy="3630271"/>
          </a:xfrm>
          <a:prstGeom prst="rect">
            <a:avLst/>
          </a:prstGeom>
        </p:spPr>
      </p:pic>
    </p:spTree>
    <p:extLst>
      <p:ext uri="{BB962C8B-B14F-4D97-AF65-F5344CB8AC3E}">
        <p14:creationId xmlns:p14="http://schemas.microsoft.com/office/powerpoint/2010/main" val="1235712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 co data?</a:t>
            </a:r>
          </a:p>
        </p:txBody>
      </p:sp>
      <p:pic>
        <p:nvPicPr>
          <p:cNvPr id="5" name="Obrázek 4"/>
          <p:cNvPicPr>
            <a:picLocks noChangeAspect="1"/>
          </p:cNvPicPr>
          <p:nvPr/>
        </p:nvPicPr>
        <p:blipFill rotWithShape="1">
          <a:blip r:embed="rId2"/>
          <a:srcRect l="1465" t="24616" r="48167" b="32475"/>
          <a:stretch/>
        </p:blipFill>
        <p:spPr>
          <a:xfrm>
            <a:off x="132732" y="1476375"/>
            <a:ext cx="8886118" cy="4114800"/>
          </a:xfrm>
          <a:prstGeom prst="rect">
            <a:avLst/>
          </a:prstGeom>
        </p:spPr>
      </p:pic>
    </p:spTree>
    <p:extLst>
      <p:ext uri="{BB962C8B-B14F-4D97-AF65-F5344CB8AC3E}">
        <p14:creationId xmlns:p14="http://schemas.microsoft.com/office/powerpoint/2010/main" val="326348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p:cNvPicPr>
            <a:picLocks noChangeAspect="1"/>
          </p:cNvPicPr>
          <p:nvPr/>
        </p:nvPicPr>
        <p:blipFill rotWithShape="1">
          <a:blip r:embed="rId2" cstate="print">
            <a:extLst>
              <a:ext uri="{28A0092B-C50C-407E-A947-70E740481C1C}">
                <a14:useLocalDpi xmlns:a14="http://schemas.microsoft.com/office/drawing/2010/main" val="0"/>
              </a:ext>
            </a:extLst>
          </a:blip>
          <a:srcRect l="1041" t="4553" r="1225" b="3425"/>
          <a:stretch/>
        </p:blipFill>
        <p:spPr>
          <a:xfrm>
            <a:off x="0" y="740662"/>
            <a:ext cx="9144000" cy="6117338"/>
          </a:xfrm>
          <a:prstGeom prst="rect">
            <a:avLst/>
          </a:prstGeom>
        </p:spPr>
      </p:pic>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924" y="1162051"/>
            <a:ext cx="7415211" cy="4943474"/>
          </a:xfrm>
          <a:prstGeom prst="rect">
            <a:avLst/>
          </a:prstGeom>
        </p:spPr>
      </p:pic>
      <p:sp>
        <p:nvSpPr>
          <p:cNvPr id="2" name="Nadpis 1"/>
          <p:cNvSpPr>
            <a:spLocks noGrp="1"/>
          </p:cNvSpPr>
          <p:nvPr>
            <p:ph type="title"/>
          </p:nvPr>
        </p:nvSpPr>
        <p:spPr/>
        <p:txBody>
          <a:bodyPr/>
          <a:lstStyle/>
          <a:p>
            <a:r>
              <a:rPr lang="cs-CZ" dirty="0"/>
              <a:t>A co data?</a:t>
            </a:r>
          </a:p>
        </p:txBody>
      </p:sp>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916" y="1481326"/>
            <a:ext cx="6012589" cy="4524523"/>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76325"/>
            <a:ext cx="1943100" cy="1943100"/>
          </a:xfrm>
          <a:prstGeom prst="rect">
            <a:avLst/>
          </a:prstGeom>
        </p:spPr>
      </p:pic>
      <p:pic>
        <p:nvPicPr>
          <p:cNvPr id="8" name="Obrázek 7"/>
          <p:cNvPicPr>
            <a:picLocks noChangeAspect="1"/>
          </p:cNvPicPr>
          <p:nvPr/>
        </p:nvPicPr>
        <p:blipFill rotWithShape="1">
          <a:blip r:embed="rId6">
            <a:extLst>
              <a:ext uri="{28A0092B-C50C-407E-A947-70E740481C1C}">
                <a14:useLocalDpi xmlns:a14="http://schemas.microsoft.com/office/drawing/2010/main" val="0"/>
              </a:ext>
            </a:extLst>
          </a:blip>
          <a:srcRect b="7207"/>
          <a:stretch/>
        </p:blipFill>
        <p:spPr>
          <a:xfrm>
            <a:off x="1943100" y="2047875"/>
            <a:ext cx="2487550" cy="2257425"/>
          </a:xfrm>
          <a:prstGeom prst="rect">
            <a:avLst/>
          </a:prstGeom>
        </p:spPr>
      </p:pic>
    </p:spTree>
    <p:extLst>
      <p:ext uri="{BB962C8B-B14F-4D97-AF65-F5344CB8AC3E}">
        <p14:creationId xmlns:p14="http://schemas.microsoft.com/office/powerpoint/2010/main" val="217691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42" presetClass="exit" presetSubtype="0" fill="hold" nodeType="withEffect">
                                  <p:stCondLst>
                                    <p:cond delay="0"/>
                                  </p:stCondLst>
                                  <p:childTnLst>
                                    <p:animEffect transition="out" filter="fade">
                                      <p:cBhvr>
                                        <p:cTn id="19" dur="1000"/>
                                        <p:tgtEl>
                                          <p:spTgt spid="8"/>
                                        </p:tgtEl>
                                      </p:cBhvr>
                                    </p:animEffect>
                                    <p:anim calcmode="lin" valueType="num">
                                      <p:cBhvr>
                                        <p:cTn id="20" dur="1000"/>
                                        <p:tgtEl>
                                          <p:spTgt spid="8"/>
                                        </p:tgtEl>
                                        <p:attrNameLst>
                                          <p:attrName>ppt_x</p:attrName>
                                        </p:attrNameLst>
                                      </p:cBhvr>
                                      <p:tavLst>
                                        <p:tav tm="0">
                                          <p:val>
                                            <p:strVal val="ppt_x"/>
                                          </p:val>
                                        </p:tav>
                                        <p:tav tm="100000">
                                          <p:val>
                                            <p:strVal val="ppt_x"/>
                                          </p:val>
                                        </p:tav>
                                      </p:tavLst>
                                    </p:anim>
                                    <p:anim calcmode="lin" valueType="num">
                                      <p:cBhvr>
                                        <p:cTn id="21" dur="1000"/>
                                        <p:tgtEl>
                                          <p:spTgt spid="8"/>
                                        </p:tgtEl>
                                        <p:attrNameLst>
                                          <p:attrName>ppt_y</p:attrName>
                                        </p:attrNameLst>
                                      </p:cBhvr>
                                      <p:tavLst>
                                        <p:tav tm="0">
                                          <p:val>
                                            <p:strVal val="ppt_y"/>
                                          </p:val>
                                        </p:tav>
                                        <p:tav tm="100000">
                                          <p:val>
                                            <p:strVal val="ppt_y+.1"/>
                                          </p:val>
                                        </p:tav>
                                      </p:tavLst>
                                    </p:anim>
                                    <p:set>
                                      <p:cBhvr>
                                        <p:cTn id="22" dur="1" fill="hold">
                                          <p:stCondLst>
                                            <p:cond delay="999"/>
                                          </p:stCondLst>
                                        </p:cTn>
                                        <p:tgtEl>
                                          <p:spTgt spid="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9"/>
                                        </p:tgtEl>
                                      </p:cBhvr>
                                    </p:animEffect>
                                    <p:anim calcmode="lin" valueType="num">
                                      <p:cBhvr>
                                        <p:cTn id="29" dur="1000"/>
                                        <p:tgtEl>
                                          <p:spTgt spid="9"/>
                                        </p:tgtEl>
                                        <p:attrNameLst>
                                          <p:attrName>ppt_x</p:attrName>
                                        </p:attrNameLst>
                                      </p:cBhvr>
                                      <p:tavLst>
                                        <p:tav tm="0">
                                          <p:val>
                                            <p:strVal val="ppt_x"/>
                                          </p:val>
                                        </p:tav>
                                        <p:tav tm="100000">
                                          <p:val>
                                            <p:strVal val="ppt_x"/>
                                          </p:val>
                                        </p:tav>
                                      </p:tavLst>
                                    </p:anim>
                                    <p:anim calcmode="lin" valueType="num">
                                      <p:cBhvr>
                                        <p:cTn id="30" dur="1000"/>
                                        <p:tgtEl>
                                          <p:spTgt spid="9"/>
                                        </p:tgtEl>
                                        <p:attrNameLst>
                                          <p:attrName>ppt_y</p:attrName>
                                        </p:attrNameLst>
                                      </p:cBhvr>
                                      <p:tavLst>
                                        <p:tav tm="0">
                                          <p:val>
                                            <p:strVal val="ppt_y"/>
                                          </p:val>
                                        </p:tav>
                                        <p:tav tm="100000">
                                          <p:val>
                                            <p:strVal val="ppt_y+.1"/>
                                          </p:val>
                                        </p:tav>
                                      </p:tavLst>
                                    </p:anim>
                                    <p:set>
                                      <p:cBhvr>
                                        <p:cTn id="31" dur="1" fill="hold">
                                          <p:stCondLst>
                                            <p:cond delay="999"/>
                                          </p:stCondLst>
                                        </p:cTn>
                                        <p:tgtEl>
                                          <p:spTgt spid="9"/>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nodeType="clickEffect">
                                  <p:stCondLst>
                                    <p:cond delay="0"/>
                                  </p:stCondLst>
                                  <p:childTnLst>
                                    <p:animEffect transition="out" filter="fade">
                                      <p:cBhvr>
                                        <p:cTn id="37" dur="1000"/>
                                        <p:tgtEl>
                                          <p:spTgt spid="10"/>
                                        </p:tgtEl>
                                      </p:cBhvr>
                                    </p:animEffect>
                                    <p:anim calcmode="lin" valueType="num">
                                      <p:cBhvr>
                                        <p:cTn id="38" dur="1000"/>
                                        <p:tgtEl>
                                          <p:spTgt spid="10"/>
                                        </p:tgtEl>
                                        <p:attrNameLst>
                                          <p:attrName>ppt_x</p:attrName>
                                        </p:attrNameLst>
                                      </p:cBhvr>
                                      <p:tavLst>
                                        <p:tav tm="0">
                                          <p:val>
                                            <p:strVal val="ppt_x"/>
                                          </p:val>
                                        </p:tav>
                                        <p:tav tm="100000">
                                          <p:val>
                                            <p:strVal val="ppt_x"/>
                                          </p:val>
                                        </p:tav>
                                      </p:tavLst>
                                    </p:anim>
                                    <p:anim calcmode="lin" valueType="num">
                                      <p:cBhvr>
                                        <p:cTn id="39" dur="1000"/>
                                        <p:tgtEl>
                                          <p:spTgt spid="10"/>
                                        </p:tgtEl>
                                        <p:attrNameLst>
                                          <p:attrName>ppt_y</p:attrName>
                                        </p:attrNameLst>
                                      </p:cBhvr>
                                      <p:tavLst>
                                        <p:tav tm="0">
                                          <p:val>
                                            <p:strVal val="ppt_y"/>
                                          </p:val>
                                        </p:tav>
                                        <p:tav tm="100000">
                                          <p:val>
                                            <p:strVal val="ppt_y+.1"/>
                                          </p:val>
                                        </p:tav>
                                      </p:tavLst>
                                    </p:anim>
                                    <p:set>
                                      <p:cBhvr>
                                        <p:cTn id="40" dur="1" fill="hold">
                                          <p:stCondLst>
                                            <p:cond delay="999"/>
                                          </p:stCondLst>
                                        </p:cTn>
                                        <p:tgtEl>
                                          <p:spTgt spid="10"/>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Ceny vybraných řešení BI?</a:t>
            </a:r>
          </a:p>
        </p:txBody>
      </p:sp>
      <p:sp>
        <p:nvSpPr>
          <p:cNvPr id="4" name="TextovéPole 3"/>
          <p:cNvSpPr txBox="1"/>
          <p:nvPr/>
        </p:nvSpPr>
        <p:spPr>
          <a:xfrm>
            <a:off x="590549" y="1057275"/>
            <a:ext cx="7643813" cy="5632311"/>
          </a:xfrm>
          <a:prstGeom prst="rect">
            <a:avLst/>
          </a:prstGeom>
          <a:noFill/>
        </p:spPr>
        <p:txBody>
          <a:bodyPr wrap="square" rtlCol="0">
            <a:spAutoFit/>
          </a:bodyPr>
          <a:lstStyle/>
          <a:p>
            <a:r>
              <a:rPr lang="cs-CZ" sz="2000" b="1" dirty="0"/>
              <a:t>Microsoft BI </a:t>
            </a:r>
            <a:r>
              <a:rPr lang="cs-CZ" sz="2000" dirty="0"/>
              <a:t>– vše v ceně MS SQL Serveru</a:t>
            </a:r>
          </a:p>
          <a:p>
            <a:r>
              <a:rPr lang="cs-CZ" sz="2000" dirty="0"/>
              <a:t>kromě SharePoint Serveru</a:t>
            </a:r>
          </a:p>
          <a:p>
            <a:endParaRPr lang="cs-CZ" sz="2000" dirty="0"/>
          </a:p>
          <a:p>
            <a:r>
              <a:rPr lang="cs-CZ" sz="2000" b="1" dirty="0"/>
              <a:t>MS Power BI </a:t>
            </a:r>
            <a:r>
              <a:rPr lang="cs-CZ" sz="2000" dirty="0"/>
              <a:t>– „</a:t>
            </a:r>
            <a:r>
              <a:rPr lang="cs-CZ" sz="2000" dirty="0" err="1"/>
              <a:t>offline</a:t>
            </a:r>
            <a:r>
              <a:rPr lang="cs-CZ" sz="2000" dirty="0"/>
              <a:t>“ nástroje zdarma, popřípadě součástí MS Office, „online (Azure)“ cca 8,5 Euro/Osoba/měsíc</a:t>
            </a:r>
          </a:p>
          <a:p>
            <a:endParaRPr lang="cs-CZ" sz="2000" dirty="0"/>
          </a:p>
          <a:p>
            <a:r>
              <a:rPr lang="cs-CZ" sz="2000" b="1" dirty="0" err="1"/>
              <a:t>MicroStrategy</a:t>
            </a:r>
            <a:r>
              <a:rPr lang="cs-CZ" sz="2000" dirty="0"/>
              <a:t> – od 600 Euro/osobu/CPU dle edice,…</a:t>
            </a:r>
          </a:p>
          <a:p>
            <a:endParaRPr lang="cs-CZ" sz="2000" b="1" dirty="0"/>
          </a:p>
          <a:p>
            <a:r>
              <a:rPr lang="cs-CZ" sz="2000" b="1" dirty="0" err="1"/>
              <a:t>Tableau</a:t>
            </a:r>
            <a:r>
              <a:rPr lang="cs-CZ" sz="2000" b="1" dirty="0"/>
              <a:t> Software</a:t>
            </a:r>
            <a:r>
              <a:rPr lang="cs-CZ" sz="2000" dirty="0"/>
              <a:t> – od 500 Euro/rok dle edice,…</a:t>
            </a:r>
            <a:endParaRPr lang="cs-CZ" sz="2000" b="1" dirty="0"/>
          </a:p>
          <a:p>
            <a:endParaRPr lang="cs-CZ" sz="2000" dirty="0"/>
          </a:p>
          <a:p>
            <a:r>
              <a:rPr lang="cs-CZ" sz="2000" b="1" dirty="0" err="1"/>
              <a:t>Pentaho</a:t>
            </a:r>
            <a:r>
              <a:rPr lang="cs-CZ" sz="2000" b="1" dirty="0"/>
              <a:t> SW</a:t>
            </a:r>
            <a:r>
              <a:rPr lang="cs-CZ" sz="2000" dirty="0"/>
              <a:t> – </a:t>
            </a:r>
            <a:r>
              <a:rPr lang="cs-CZ" sz="2000" dirty="0" err="1"/>
              <a:t>OpenSource</a:t>
            </a:r>
            <a:endParaRPr lang="cs-CZ" sz="2000" dirty="0"/>
          </a:p>
          <a:p>
            <a:endParaRPr lang="cs-CZ" sz="2000" dirty="0"/>
          </a:p>
          <a:p>
            <a:r>
              <a:rPr lang="cs-CZ" sz="2000" b="1" dirty="0"/>
              <a:t>SAP Business </a:t>
            </a:r>
            <a:r>
              <a:rPr lang="cs-CZ" sz="2000" b="1" dirty="0" err="1"/>
              <a:t>Objects</a:t>
            </a:r>
            <a:r>
              <a:rPr lang="cs-CZ" sz="2000" b="1" dirty="0"/>
              <a:t>, IBM </a:t>
            </a:r>
            <a:r>
              <a:rPr lang="cs-CZ" sz="2000" b="1" dirty="0" err="1"/>
              <a:t>Cognos</a:t>
            </a:r>
            <a:r>
              <a:rPr lang="cs-CZ" sz="2000" b="1" dirty="0"/>
              <a:t> </a:t>
            </a:r>
            <a:r>
              <a:rPr lang="cs-CZ" sz="2000" dirty="0"/>
              <a:t>– individuální dle několika faktorů </a:t>
            </a:r>
          </a:p>
          <a:p>
            <a:endParaRPr lang="cs-CZ" sz="2000" dirty="0"/>
          </a:p>
          <a:p>
            <a:r>
              <a:rPr lang="cs-CZ" sz="2000" dirty="0"/>
              <a:t>…</a:t>
            </a:r>
          </a:p>
          <a:p>
            <a:endParaRPr lang="cs-CZ" sz="2000" dirty="0"/>
          </a:p>
        </p:txBody>
      </p:sp>
    </p:spTree>
    <p:extLst>
      <p:ext uri="{BB962C8B-B14F-4D97-AF65-F5344CB8AC3E}">
        <p14:creationId xmlns:p14="http://schemas.microsoft.com/office/powerpoint/2010/main" val="1961207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Kde získat znalosti?</a:t>
            </a:r>
          </a:p>
        </p:txBody>
      </p:sp>
      <p:sp>
        <p:nvSpPr>
          <p:cNvPr id="4" name="TextovéPole 3"/>
          <p:cNvSpPr txBox="1"/>
          <p:nvPr/>
        </p:nvSpPr>
        <p:spPr>
          <a:xfrm>
            <a:off x="590549" y="1057275"/>
            <a:ext cx="7643813" cy="5324535"/>
          </a:xfrm>
          <a:prstGeom prst="rect">
            <a:avLst/>
          </a:prstGeom>
          <a:noFill/>
        </p:spPr>
        <p:txBody>
          <a:bodyPr wrap="square" rtlCol="0">
            <a:spAutoFit/>
          </a:bodyPr>
          <a:lstStyle/>
          <a:p>
            <a:r>
              <a:rPr lang="cs-CZ" sz="2000" b="1" dirty="0"/>
              <a:t>Microsoft BI </a:t>
            </a:r>
            <a:r>
              <a:rPr lang="cs-CZ" sz="2000" dirty="0"/>
              <a:t>– oficiální MS kurzy 20767, 20768, 10990, 10988</a:t>
            </a:r>
          </a:p>
          <a:p>
            <a:endParaRPr lang="cs-CZ" sz="2000" dirty="0"/>
          </a:p>
          <a:p>
            <a:r>
              <a:rPr lang="cs-CZ" sz="2000" b="1" dirty="0"/>
              <a:t>MS Power BI </a:t>
            </a:r>
            <a:r>
              <a:rPr lang="cs-CZ" sz="2000" dirty="0"/>
              <a:t>– oficiální MS kurzy 10989, 20779, 20778</a:t>
            </a:r>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r>
              <a:rPr lang="cs-CZ" sz="2000" dirty="0">
                <a:hlinkClick r:id="rId2"/>
              </a:rPr>
              <a:t>http://www.oksystem.com</a:t>
            </a:r>
            <a:endParaRPr lang="cs-CZ" sz="2000" dirty="0"/>
          </a:p>
          <a:p>
            <a:r>
              <a:rPr lang="cs-CZ" sz="2000" dirty="0"/>
              <a:t>Email: </a:t>
            </a:r>
            <a:r>
              <a:rPr lang="cs-CZ" u="sng" dirty="0"/>
              <a:t>skoleni@oksystem.cz </a:t>
            </a:r>
          </a:p>
          <a:p>
            <a:endParaRPr lang="cs-CZ" sz="2000" dirty="0"/>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49" y="4676775"/>
            <a:ext cx="4705350" cy="438150"/>
          </a:xfrm>
          <a:prstGeom prst="rect">
            <a:avLst/>
          </a:prstGeom>
        </p:spPr>
      </p:pic>
    </p:spTree>
    <p:extLst>
      <p:ext uri="{BB962C8B-B14F-4D97-AF65-F5344CB8AC3E}">
        <p14:creationId xmlns:p14="http://schemas.microsoft.com/office/powerpoint/2010/main" val="2919325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200400" y="2022868"/>
            <a:ext cx="5732417" cy="627864"/>
          </a:xfrm>
        </p:spPr>
        <p:txBody>
          <a:bodyPr/>
          <a:lstStyle/>
          <a:p>
            <a:r>
              <a:rPr lang="cs-CZ" dirty="0"/>
              <a:t>Děkuji za pozornost.</a:t>
            </a:r>
            <a:endParaRPr lang="en-GB" dirty="0"/>
          </a:p>
        </p:txBody>
      </p:sp>
      <p:sp>
        <p:nvSpPr>
          <p:cNvPr id="3" name="Text Placeholder 10"/>
          <p:cNvSpPr txBox="1">
            <a:spLocks/>
          </p:cNvSpPr>
          <p:nvPr/>
        </p:nvSpPr>
        <p:spPr>
          <a:xfrm>
            <a:off x="296556" y="6222521"/>
            <a:ext cx="4085059" cy="800982"/>
          </a:xfrm>
          <a:prstGeom prst="rect">
            <a:avLst/>
          </a:prstGeom>
        </p:spPr>
        <p:txBody>
          <a:bodyPr vert="horz" lIns="91426" tIns="45713" rIns="91426" bIns="45713" rtlCol="0">
            <a:normAutofit/>
          </a:bodyPr>
          <a:lstStyle>
            <a:lvl1pPr marL="342848" indent="-342848" algn="l" defTabSz="914261" rtl="0" eaLnBrk="1" latinLnBrk="0" hangingPunct="1">
              <a:spcBef>
                <a:spcPct val="20000"/>
              </a:spcBef>
              <a:buSzPct val="100000"/>
              <a:buFontTx/>
              <a:buBlip>
                <a:blip r:embed="rId3"/>
              </a:buBlip>
              <a:defRPr sz="2200" i="0" kern="1200" baseline="0">
                <a:solidFill>
                  <a:schemeClr val="tx1"/>
                </a:solidFill>
                <a:latin typeface="Arial" pitchFamily="34" charset="0"/>
                <a:ea typeface="+mn-ea"/>
                <a:cs typeface="+mn-cs"/>
              </a:defRPr>
            </a:lvl1pPr>
            <a:lvl2pPr marL="742837" indent="-285707" algn="l" defTabSz="914261" rtl="0" eaLnBrk="1" latinLnBrk="0" hangingPunct="1">
              <a:spcBef>
                <a:spcPct val="20000"/>
              </a:spcBef>
              <a:buSzPct val="50000"/>
              <a:buFontTx/>
              <a:buBlip>
                <a:blip r:embed="rId3"/>
              </a:buBlip>
              <a:defRPr sz="1800" i="0" kern="1200" baseline="0">
                <a:solidFill>
                  <a:schemeClr val="tx1"/>
                </a:solidFill>
                <a:latin typeface="Arial" pitchFamily="34" charset="0"/>
                <a:ea typeface="+mn-ea"/>
                <a:cs typeface="+mn-cs"/>
              </a:defRPr>
            </a:lvl2pPr>
            <a:lvl3pPr marL="1142827" indent="-228565" algn="l" defTabSz="914261" rtl="0" eaLnBrk="1" latinLnBrk="0" hangingPunct="1">
              <a:spcBef>
                <a:spcPct val="20000"/>
              </a:spcBef>
              <a:buClr>
                <a:srgbClr val="009746"/>
              </a:buClr>
              <a:buSzPct val="100000"/>
              <a:buFont typeface="Wingdings 2" pitchFamily="18" charset="2"/>
              <a:buChar char=""/>
              <a:defRPr sz="1600" i="0" kern="1200" baseline="0">
                <a:solidFill>
                  <a:schemeClr val="bg1">
                    <a:lumMod val="25000"/>
                  </a:schemeClr>
                </a:solidFill>
                <a:latin typeface="Arial" pitchFamily="34" charset="0"/>
                <a:ea typeface="+mn-ea"/>
                <a:cs typeface="+mn-cs"/>
              </a:defRPr>
            </a:lvl3pPr>
            <a:lvl4pPr marL="1599957" indent="-228565" algn="l" defTabSz="914261" rtl="0" eaLnBrk="1" latinLnBrk="0" hangingPunct="1">
              <a:spcBef>
                <a:spcPct val="20000"/>
              </a:spcBef>
              <a:buSzPct val="50000"/>
              <a:buFont typeface="Arial" pitchFamily="34" charset="0"/>
              <a:buChar char="–"/>
              <a:defRPr sz="1600" i="0" kern="1200" baseline="0">
                <a:solidFill>
                  <a:schemeClr val="tx1"/>
                </a:solidFill>
                <a:latin typeface="Arial" pitchFamily="34" charset="0"/>
                <a:ea typeface="+mn-ea"/>
                <a:cs typeface="+mn-cs"/>
              </a:defRPr>
            </a:lvl4pPr>
            <a:lvl5pPr marL="2057087" indent="-228565" algn="l" defTabSz="914261" rtl="0" eaLnBrk="1" latinLnBrk="0" hangingPunct="1">
              <a:spcBef>
                <a:spcPct val="20000"/>
              </a:spcBef>
              <a:buSzPct val="50000"/>
              <a:buFont typeface="Arial" pitchFamily="34" charset="0"/>
              <a:buChar char="»"/>
              <a:defRPr sz="1400" i="0" kern="1200" baseline="0">
                <a:solidFill>
                  <a:schemeClr val="tx1"/>
                </a:solidFill>
                <a:latin typeface="Arial" pitchFamily="34" charset="0"/>
                <a:ea typeface="+mn-ea"/>
                <a:cs typeface="+mn-cs"/>
              </a:defRPr>
            </a:lvl5pPr>
            <a:lvl6pPr marL="2514218" indent="-228565" algn="l" defTabSz="9142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9" indent="-228565" algn="l" defTabSz="9142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9" indent="-228565" algn="l" defTabSz="9142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10" indent="-228565" algn="l" defTabSz="9142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cs-CZ" sz="1700" dirty="0">
                <a:solidFill>
                  <a:schemeClr val="bg1"/>
                </a:solidFill>
              </a:rPr>
              <a:t>Aleš Hejduk</a:t>
            </a:r>
          </a:p>
          <a:p>
            <a:pPr marL="0" indent="0">
              <a:spcBef>
                <a:spcPts val="0"/>
              </a:spcBef>
              <a:buNone/>
            </a:pPr>
            <a:r>
              <a:rPr lang="cs-CZ" sz="1200" u="sng" dirty="0">
                <a:solidFill>
                  <a:schemeClr val="bg1"/>
                </a:solidFill>
              </a:rPr>
              <a:t>hejduk@oksystem.cz</a:t>
            </a:r>
          </a:p>
          <a:p>
            <a:pPr marL="0" indent="0">
              <a:spcBef>
                <a:spcPts val="0"/>
              </a:spcBef>
              <a:buNone/>
            </a:pPr>
            <a:endParaRPr lang="cs-CZ" sz="1700" dirty="0">
              <a:solidFill>
                <a:schemeClr val="bg1"/>
              </a:solidFill>
            </a:endParaRPr>
          </a:p>
        </p:txBody>
      </p:sp>
    </p:spTree>
    <p:extLst>
      <p:ext uri="{BB962C8B-B14F-4D97-AF65-F5344CB8AC3E}">
        <p14:creationId xmlns:p14="http://schemas.microsoft.com/office/powerpoint/2010/main" val="2258602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9540" y="906916"/>
            <a:ext cx="7275657" cy="5621658"/>
          </a:xfrm>
        </p:spPr>
      </p:pic>
      <p:sp>
        <p:nvSpPr>
          <p:cNvPr id="5" name="Nadpis 1"/>
          <p:cNvSpPr>
            <a:spLocks noGrp="1"/>
          </p:cNvSpPr>
          <p:nvPr>
            <p:ph type="title"/>
          </p:nvPr>
        </p:nvSpPr>
        <p:spPr>
          <a:xfrm>
            <a:off x="460375" y="-2"/>
            <a:ext cx="7773988" cy="740664"/>
          </a:xfrm>
        </p:spPr>
        <p:txBody>
          <a:bodyPr/>
          <a:lstStyle/>
          <a:p>
            <a:r>
              <a:rPr lang="cs-CZ" dirty="0"/>
              <a:t>2017?</a:t>
            </a:r>
          </a:p>
        </p:txBody>
      </p:sp>
    </p:spTree>
    <p:extLst>
      <p:ext uri="{BB962C8B-B14F-4D97-AF65-F5344CB8AC3E}">
        <p14:creationId xmlns:p14="http://schemas.microsoft.com/office/powerpoint/2010/main" val="905849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3840"/>
            <a:ext cx="9144000" cy="3720870"/>
          </a:xfrm>
          <a:prstGeom prst="rect">
            <a:avLst/>
          </a:prstGeom>
        </p:spPr>
      </p:pic>
      <p:sp>
        <p:nvSpPr>
          <p:cNvPr id="8" name="Nadpis 1"/>
          <p:cNvSpPr txBox="1">
            <a:spLocks/>
          </p:cNvSpPr>
          <p:nvPr/>
        </p:nvSpPr>
        <p:spPr bwMode="auto">
          <a:xfrm>
            <a:off x="810491" y="2124074"/>
            <a:ext cx="4875934" cy="2105025"/>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lvl1pPr algn="l" rtl="0" eaLnBrk="1" fontAlgn="base" hangingPunct="1">
              <a:lnSpc>
                <a:spcPct val="85000"/>
              </a:lnSpc>
              <a:spcBef>
                <a:spcPct val="0"/>
              </a:spcBef>
              <a:spcAft>
                <a:spcPct val="0"/>
              </a:spcAft>
              <a:buClr>
                <a:srgbClr val="DC0081"/>
              </a:buClr>
              <a:buFont typeface="Wingdings" pitchFamily="2" charset="2"/>
              <a:defRPr sz="2800">
                <a:solidFill>
                  <a:schemeClr val="bg1"/>
                </a:solidFill>
                <a:latin typeface="Segoe UI" pitchFamily="34" charset="0"/>
                <a:ea typeface="Segoe UI" pitchFamily="34" charset="0"/>
                <a:cs typeface="Segoe UI" pitchFamily="34" charset="0"/>
              </a:defRPr>
            </a:lvl1pPr>
            <a:lvl2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2pPr>
            <a:lvl3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3pPr>
            <a:lvl4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4pPr>
            <a:lvl5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5pPr>
            <a:lvl6pPr marL="4572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6pPr>
            <a:lvl7pPr marL="9144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7pPr>
            <a:lvl8pPr marL="13716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8pPr>
            <a:lvl9pPr marL="18288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9pPr>
          </a:lstStyle>
          <a:p>
            <a:r>
              <a:rPr lang="cs-CZ" kern="0" dirty="0"/>
              <a:t>2017?</a:t>
            </a:r>
          </a:p>
        </p:txBody>
      </p:sp>
      <p:sp>
        <p:nvSpPr>
          <p:cNvPr id="3" name="Rectangle 1"/>
          <p:cNvSpPr>
            <a:spLocks noChangeArrowheads="1"/>
          </p:cNvSpPr>
          <p:nvPr/>
        </p:nvSpPr>
        <p:spPr bwMode="auto">
          <a:xfrm>
            <a:off x="1938337" y="1546993"/>
            <a:ext cx="5267325"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Arial Unicode MS" panose="020B0604020202020204" pitchFamily="34" charset="-128"/>
              </a:rPr>
              <a:t>SELECT Region, Department, </a:t>
            </a:r>
            <a:r>
              <a:rPr kumimoji="0" lang="cs-CZ" altLang="cs-CZ" b="0" i="0" u="none" strike="noStrike" cap="none" normalizeH="0" baseline="0" dirty="0" err="1">
                <a:ln>
                  <a:noFill/>
                </a:ln>
                <a:solidFill>
                  <a:schemeClr val="tx1"/>
                </a:solidFill>
                <a:effectLst/>
                <a:latin typeface="Arial Unicode MS" panose="020B0604020202020204" pitchFamily="34" charset="-128"/>
              </a:rPr>
              <a:t>avg</a:t>
            </a:r>
            <a:r>
              <a:rPr kumimoji="0" lang="cs-CZ" altLang="cs-CZ" b="0" i="0" u="none" strike="noStrike" cap="none" normalizeH="0" baseline="0" dirty="0">
                <a:ln>
                  <a:noFill/>
                </a:ln>
                <a:solidFill>
                  <a:schemeClr val="tx1"/>
                </a:solidFill>
                <a:effectLst/>
                <a:latin typeface="Arial Unicode MS" panose="020B0604020202020204" pitchFamily="34" charset="-128"/>
              </a:rPr>
              <a:t>(</a:t>
            </a:r>
            <a:r>
              <a:rPr kumimoji="0" lang="cs-CZ" altLang="cs-CZ" b="0" i="0" u="none" strike="noStrike" cap="none" normalizeH="0" baseline="0" dirty="0" err="1">
                <a:ln>
                  <a:noFill/>
                </a:ln>
                <a:solidFill>
                  <a:schemeClr val="tx1"/>
                </a:solidFill>
                <a:effectLst/>
                <a:latin typeface="Arial Unicode MS" panose="020B0604020202020204" pitchFamily="34" charset="-128"/>
              </a:rPr>
              <a:t>sal</a:t>
            </a:r>
            <a:r>
              <a:rPr kumimoji="0" lang="cs-CZ" altLang="cs-CZ" b="0" i="0" u="none" strike="noStrike" cap="none" normalizeH="0" baseline="0" dirty="0">
                <a:ln>
                  <a:noFill/>
                </a:ln>
                <a:solidFill>
                  <a:schemeClr val="tx1"/>
                </a:solidFill>
                <a:effectLst/>
                <a:latin typeface="Arial Unicode MS" panose="020B0604020202020204" pitchFamily="34" charset="-128"/>
              </a:rPr>
              <a:t>) </a:t>
            </a:r>
            <a:r>
              <a:rPr kumimoji="0" lang="cs-CZ" altLang="cs-CZ" b="0" i="0" u="none" strike="noStrike" cap="none" normalizeH="0" baseline="0" dirty="0" err="1">
                <a:ln>
                  <a:noFill/>
                </a:ln>
                <a:solidFill>
                  <a:schemeClr val="tx1"/>
                </a:solidFill>
                <a:effectLst/>
                <a:latin typeface="Arial Unicode MS" panose="020B0604020202020204" pitchFamily="34" charset="-128"/>
              </a:rPr>
              <a:t>Average_Salary</a:t>
            </a:r>
            <a:r>
              <a:rPr kumimoji="0" lang="cs-CZ" altLang="cs-CZ" b="0" i="0" u="none" strike="noStrike" cap="none" normalizeH="0" baseline="0" dirty="0">
                <a:ln>
                  <a:noFill/>
                </a:ln>
                <a:solidFill>
                  <a:schemeClr val="tx1"/>
                </a:solidFill>
                <a:effectLst/>
                <a:latin typeface="Arial Unicode MS" panose="020B0604020202020204" pitchFamily="34" charset="-128"/>
              </a:rPr>
              <a:t> </a:t>
            </a:r>
            <a:r>
              <a:rPr kumimoji="0" lang="cs-CZ" altLang="cs-CZ" b="0" i="0" u="none" strike="noStrike" cap="none" normalizeH="0" baseline="0" dirty="0" err="1">
                <a:ln>
                  <a:noFill/>
                </a:ln>
                <a:solidFill>
                  <a:schemeClr val="tx1"/>
                </a:solidFill>
                <a:effectLst/>
                <a:latin typeface="Arial Unicode MS" panose="020B0604020202020204" pitchFamily="34" charset="-128"/>
              </a:rPr>
              <a:t>from</a:t>
            </a:r>
            <a:r>
              <a:rPr kumimoji="0" lang="cs-CZ" altLang="cs-CZ" b="0" i="0" u="none" strike="noStrike" cap="none" normalizeH="0" baseline="0" dirty="0">
                <a:ln>
                  <a:noFill/>
                </a:ln>
                <a:solidFill>
                  <a:schemeClr val="tx1"/>
                </a:solidFill>
                <a:effectLst/>
                <a:latin typeface="Arial Unicode MS" panose="020B0604020202020204" pitchFamily="34" charset="-128"/>
              </a:rPr>
              <a:t> </a:t>
            </a:r>
            <a:r>
              <a:rPr kumimoji="0" lang="cs-CZ" altLang="cs-CZ" b="0" i="0" u="none" strike="noStrike" cap="none" normalizeH="0" baseline="0" dirty="0" err="1">
                <a:ln>
                  <a:noFill/>
                </a:ln>
                <a:solidFill>
                  <a:schemeClr val="tx1"/>
                </a:solidFill>
                <a:effectLst/>
                <a:latin typeface="Arial Unicode MS" panose="020B0604020202020204" pitchFamily="34" charset="-128"/>
              </a:rPr>
              <a:t>tbl_Employee</a:t>
            </a:r>
            <a:r>
              <a:rPr kumimoji="0" lang="cs-CZ" altLang="cs-CZ" b="0" i="0" u="none" strike="noStrike" cap="none" normalizeH="0" baseline="0" dirty="0">
                <a:ln>
                  <a:noFill/>
                </a:ln>
                <a:solidFill>
                  <a:schemeClr val="tx1"/>
                </a:solidFill>
                <a:effectLst/>
                <a:latin typeface="Arial Unicode MS" panose="020B0604020202020204" pitchFamily="34" charset="-128"/>
              </a:rPr>
              <a:t> Group BY GROUPING SETS ( (Region, Department), (Region), (Department) , () )</a:t>
            </a:r>
            <a:r>
              <a:rPr kumimoji="0" lang="cs-CZ" altLang="cs-CZ" sz="1100" b="0" i="0" u="none" strike="noStrike" cap="none" normalizeH="0" baseline="0" dirty="0">
                <a:ln>
                  <a:noFill/>
                </a:ln>
                <a:solidFill>
                  <a:schemeClr val="tx1"/>
                </a:solidFill>
                <a:effectLst/>
              </a:rPr>
              <a:t> </a:t>
            </a:r>
            <a:endParaRPr kumimoji="0" lang="cs-CZ" altLang="cs-CZ" sz="4000" b="0" i="0" u="none" strike="noStrike" cap="none" normalizeH="0" baseline="0" dirty="0">
              <a:ln>
                <a:noFill/>
              </a:ln>
              <a:solidFill>
                <a:schemeClr val="tx1"/>
              </a:solidFill>
              <a:effectLst/>
              <a:latin typeface="Arial" panose="020B0604020202020204" pitchFamily="34" charset="0"/>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337" y="2909000"/>
            <a:ext cx="5871336" cy="3225100"/>
          </a:xfrm>
          <a:prstGeom prst="rect">
            <a:avLst/>
          </a:prstGeom>
        </p:spPr>
      </p:pic>
      <p:sp>
        <p:nvSpPr>
          <p:cNvPr id="7" name="Nadpis 1"/>
          <p:cNvSpPr>
            <a:spLocks noGrp="1"/>
          </p:cNvSpPr>
          <p:nvPr>
            <p:ph type="title"/>
          </p:nvPr>
        </p:nvSpPr>
        <p:spPr>
          <a:xfrm>
            <a:off x="460375" y="-2"/>
            <a:ext cx="7773988" cy="740664"/>
          </a:xfrm>
        </p:spPr>
        <p:txBody>
          <a:bodyPr/>
          <a:lstStyle/>
          <a:p>
            <a:r>
              <a:rPr lang="cs-CZ" dirty="0"/>
              <a:t>2017?</a:t>
            </a:r>
          </a:p>
        </p:txBody>
      </p:sp>
    </p:spTree>
    <p:extLst>
      <p:ext uri="{BB962C8B-B14F-4D97-AF65-F5344CB8AC3E}">
        <p14:creationId xmlns:p14="http://schemas.microsoft.com/office/powerpoint/2010/main" val="152607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1000"/>
                                        <p:tgtEl>
                                          <p:spTgt spid="2"/>
                                        </p:tgtEl>
                                      </p:cBhvr>
                                    </p:animEffect>
                                    <p:anim calcmode="lin" valueType="num">
                                      <p:cBhvr>
                                        <p:cTn id="11" dur="1000"/>
                                        <p:tgtEl>
                                          <p:spTgt spid="2"/>
                                        </p:tgtEl>
                                        <p:attrNameLst>
                                          <p:attrName>ppt_x</p:attrName>
                                        </p:attrNameLst>
                                      </p:cBhvr>
                                      <p:tavLst>
                                        <p:tav tm="0">
                                          <p:val>
                                            <p:strVal val="ppt_x"/>
                                          </p:val>
                                        </p:tav>
                                        <p:tav tm="100000">
                                          <p:val>
                                            <p:strVal val="ppt_x"/>
                                          </p:val>
                                        </p:tav>
                                      </p:tavLst>
                                    </p:anim>
                                    <p:anim calcmode="lin" valueType="num">
                                      <p:cBhvr>
                                        <p:cTn id="12" dur="1000"/>
                                        <p:tgtEl>
                                          <p:spTgt spid="2"/>
                                        </p:tgtEl>
                                        <p:attrNameLst>
                                          <p:attrName>ppt_y</p:attrName>
                                        </p:attrNameLst>
                                      </p:cBhvr>
                                      <p:tavLst>
                                        <p:tav tm="0">
                                          <p:val>
                                            <p:strVal val="ppt_y"/>
                                          </p:val>
                                        </p:tav>
                                        <p:tav tm="100000">
                                          <p:val>
                                            <p:strVal val="ppt_y+.1"/>
                                          </p:val>
                                        </p:tav>
                                      </p:tavLst>
                                    </p:anim>
                                    <p:set>
                                      <p:cBhvr>
                                        <p:cTn id="13" dur="1" fill="hold">
                                          <p:stCondLst>
                                            <p:cond delay="999"/>
                                          </p:stCondLst>
                                        </p:cTn>
                                        <p:tgtEl>
                                          <p:spTgt spid="2"/>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p:cNvSpPr txBox="1">
            <a:spLocks/>
          </p:cNvSpPr>
          <p:nvPr/>
        </p:nvSpPr>
        <p:spPr bwMode="auto">
          <a:xfrm>
            <a:off x="477116" y="0"/>
            <a:ext cx="7773988" cy="740664"/>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lvl1pPr algn="l" rtl="0" eaLnBrk="1" fontAlgn="base" hangingPunct="1">
              <a:lnSpc>
                <a:spcPct val="85000"/>
              </a:lnSpc>
              <a:spcBef>
                <a:spcPct val="0"/>
              </a:spcBef>
              <a:spcAft>
                <a:spcPct val="0"/>
              </a:spcAft>
              <a:buClr>
                <a:srgbClr val="DC0081"/>
              </a:buClr>
              <a:buFont typeface="Wingdings" pitchFamily="2" charset="2"/>
              <a:defRPr sz="2800">
                <a:solidFill>
                  <a:schemeClr val="bg1"/>
                </a:solidFill>
                <a:latin typeface="Segoe UI" pitchFamily="34" charset="0"/>
                <a:ea typeface="Segoe UI" pitchFamily="34" charset="0"/>
                <a:cs typeface="Segoe UI" pitchFamily="34" charset="0"/>
              </a:defRPr>
            </a:lvl1pPr>
            <a:lvl2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2pPr>
            <a:lvl3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3pPr>
            <a:lvl4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4pPr>
            <a:lvl5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5pPr>
            <a:lvl6pPr marL="4572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6pPr>
            <a:lvl7pPr marL="9144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7pPr>
            <a:lvl8pPr marL="13716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8pPr>
            <a:lvl9pPr marL="18288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9pPr>
          </a:lstStyle>
          <a:p>
            <a:r>
              <a:rPr lang="cs-CZ" kern="0" dirty="0"/>
              <a:t>2017?</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16" y="929554"/>
            <a:ext cx="3215120" cy="2413860"/>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255" y="929554"/>
            <a:ext cx="2524125" cy="2790825"/>
          </a:xfrm>
          <a:prstGeom prst="rect">
            <a:avLst/>
          </a:prstGeo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085" y="4094087"/>
            <a:ext cx="3832506" cy="1785003"/>
          </a:xfrm>
          <a:prstGeom prst="rect">
            <a:avLst/>
          </a:prstGeom>
        </p:spPr>
      </p:pic>
      <p:pic>
        <p:nvPicPr>
          <p:cNvPr id="10" name="Obráze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116" y="3720379"/>
            <a:ext cx="4221969" cy="2158711"/>
          </a:xfrm>
          <a:prstGeom prst="rect">
            <a:avLst/>
          </a:prstGeom>
        </p:spPr>
      </p:pic>
    </p:spTree>
    <p:extLst>
      <p:ext uri="{BB962C8B-B14F-4D97-AF65-F5344CB8AC3E}">
        <p14:creationId xmlns:p14="http://schemas.microsoft.com/office/powerpoint/2010/main" val="2388688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2"/>
          <a:srcRect l="5771" t="37381" r="50370" b="14993"/>
          <a:stretch/>
        </p:blipFill>
        <p:spPr>
          <a:xfrm>
            <a:off x="904009" y="1059871"/>
            <a:ext cx="7128164" cy="5278451"/>
          </a:xfrm>
          <a:prstGeom prst="rect">
            <a:avLst/>
          </a:prstGeom>
        </p:spPr>
      </p:pic>
      <p:sp>
        <p:nvSpPr>
          <p:cNvPr id="6" name="Nadpis 1"/>
          <p:cNvSpPr txBox="1">
            <a:spLocks/>
          </p:cNvSpPr>
          <p:nvPr/>
        </p:nvSpPr>
        <p:spPr bwMode="auto">
          <a:xfrm>
            <a:off x="477116" y="0"/>
            <a:ext cx="7773988" cy="740664"/>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lvl1pPr algn="l" rtl="0" eaLnBrk="1" fontAlgn="base" hangingPunct="1">
              <a:lnSpc>
                <a:spcPct val="85000"/>
              </a:lnSpc>
              <a:spcBef>
                <a:spcPct val="0"/>
              </a:spcBef>
              <a:spcAft>
                <a:spcPct val="0"/>
              </a:spcAft>
              <a:buClr>
                <a:srgbClr val="DC0081"/>
              </a:buClr>
              <a:buFont typeface="Wingdings" pitchFamily="2" charset="2"/>
              <a:defRPr sz="2800">
                <a:solidFill>
                  <a:schemeClr val="bg1"/>
                </a:solidFill>
                <a:latin typeface="Segoe UI" pitchFamily="34" charset="0"/>
                <a:ea typeface="Segoe UI" pitchFamily="34" charset="0"/>
                <a:cs typeface="Segoe UI" pitchFamily="34" charset="0"/>
              </a:defRPr>
            </a:lvl1pPr>
            <a:lvl2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2pPr>
            <a:lvl3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3pPr>
            <a:lvl4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4pPr>
            <a:lvl5pPr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5pPr>
            <a:lvl6pPr marL="4572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6pPr>
            <a:lvl7pPr marL="9144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7pPr>
            <a:lvl8pPr marL="13716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8pPr>
            <a:lvl9pPr marL="1828800" algn="l" rtl="0" eaLnBrk="1" fontAlgn="base" hangingPunct="1">
              <a:lnSpc>
                <a:spcPct val="85000"/>
              </a:lnSpc>
              <a:spcBef>
                <a:spcPct val="0"/>
              </a:spcBef>
              <a:spcAft>
                <a:spcPct val="0"/>
              </a:spcAft>
              <a:buClr>
                <a:srgbClr val="DC0081"/>
              </a:buClr>
              <a:buFont typeface="Wingdings" pitchFamily="2" charset="2"/>
              <a:defRPr sz="2400">
                <a:solidFill>
                  <a:schemeClr val="tx1"/>
                </a:solidFill>
                <a:latin typeface="Verdana" pitchFamily="34" charset="0"/>
              </a:defRPr>
            </a:lvl9pPr>
          </a:lstStyle>
          <a:p>
            <a:r>
              <a:rPr lang="cs-CZ" kern="0" dirty="0"/>
              <a:t>2017</a:t>
            </a:r>
          </a:p>
        </p:txBody>
      </p:sp>
    </p:spTree>
    <p:extLst>
      <p:ext uri="{BB962C8B-B14F-4D97-AF65-F5344CB8AC3E}">
        <p14:creationId xmlns:p14="http://schemas.microsoft.com/office/powerpoint/2010/main" val="490285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rotWithShape="1">
          <a:blip r:embed="rId2" cstate="print">
            <a:extLst>
              <a:ext uri="{28A0092B-C50C-407E-A947-70E740481C1C}">
                <a14:useLocalDpi xmlns:a14="http://schemas.microsoft.com/office/drawing/2010/main" val="0"/>
              </a:ext>
            </a:extLst>
          </a:blip>
          <a:srcRect l="1041" t="4553" r="1225" b="3425"/>
          <a:stretch/>
        </p:blipFill>
        <p:spPr>
          <a:xfrm>
            <a:off x="0" y="740662"/>
            <a:ext cx="9144000" cy="6117338"/>
          </a:xfrm>
          <a:prstGeom prst="rect">
            <a:avLst/>
          </a:prstGeom>
        </p:spPr>
      </p:pic>
      <p:sp>
        <p:nvSpPr>
          <p:cNvPr id="2" name="Nadpis 1"/>
          <p:cNvSpPr>
            <a:spLocks noGrp="1"/>
          </p:cNvSpPr>
          <p:nvPr>
            <p:ph type="title"/>
          </p:nvPr>
        </p:nvSpPr>
        <p:spPr/>
        <p:txBody>
          <a:bodyPr/>
          <a:lstStyle/>
          <a:p>
            <a:r>
              <a:rPr lang="cs-CZ" dirty="0"/>
              <a:t>Realita?</a:t>
            </a:r>
          </a:p>
        </p:txBody>
      </p:sp>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924" y="1162051"/>
            <a:ext cx="7415211" cy="4943474"/>
          </a:xfrm>
          <a:prstGeom prst="rect">
            <a:avLst/>
          </a:prstGeom>
        </p:spPr>
      </p:pic>
      <p:pic>
        <p:nvPicPr>
          <p:cNvPr id="4" name="Obrázek 3"/>
          <p:cNvPicPr>
            <a:picLocks noChangeAspect="1"/>
          </p:cNvPicPr>
          <p:nvPr/>
        </p:nvPicPr>
        <p:blipFill rotWithShape="1">
          <a:blip r:embed="rId4">
            <a:extLst>
              <a:ext uri="{28A0092B-C50C-407E-A947-70E740481C1C}">
                <a14:useLocalDpi xmlns:a14="http://schemas.microsoft.com/office/drawing/2010/main" val="0"/>
              </a:ext>
            </a:extLst>
          </a:blip>
          <a:srcRect b="7207"/>
          <a:stretch/>
        </p:blipFill>
        <p:spPr>
          <a:xfrm>
            <a:off x="2342633" y="1914525"/>
            <a:ext cx="3743841" cy="3397496"/>
          </a:xfrm>
          <a:prstGeom prst="rect">
            <a:avLst/>
          </a:prstGeom>
        </p:spPr>
      </p:pic>
      <p:pic>
        <p:nvPicPr>
          <p:cNvPr id="7" name="Obrázek 6"/>
          <p:cNvPicPr>
            <a:picLocks noChangeAspect="1"/>
          </p:cNvPicPr>
          <p:nvPr/>
        </p:nvPicPr>
        <p:blipFill rotWithShape="1">
          <a:blip r:embed="rId5">
            <a:extLst>
              <a:ext uri="{28A0092B-C50C-407E-A947-70E740481C1C}">
                <a14:useLocalDpi xmlns:a14="http://schemas.microsoft.com/office/drawing/2010/main" val="0"/>
              </a:ext>
            </a:extLst>
          </a:blip>
          <a:srcRect t="22247" b="21366"/>
          <a:stretch/>
        </p:blipFill>
        <p:spPr>
          <a:xfrm>
            <a:off x="354845" y="2395044"/>
            <a:ext cx="7719416" cy="2645477"/>
          </a:xfrm>
          <a:prstGeom prst="rect">
            <a:avLst/>
          </a:prstGeom>
        </p:spPr>
      </p:pic>
      <p:pic>
        <p:nvPicPr>
          <p:cNvPr id="12" name="Obráze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069" y="1914525"/>
            <a:ext cx="7340600" cy="3058584"/>
          </a:xfrm>
          <a:prstGeom prst="rect">
            <a:avLst/>
          </a:prstGeom>
        </p:spPr>
      </p:pic>
    </p:spTree>
    <p:extLst>
      <p:ext uri="{BB962C8B-B14F-4D97-AF65-F5344CB8AC3E}">
        <p14:creationId xmlns:p14="http://schemas.microsoft.com/office/powerpoint/2010/main" val="55046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1000"/>
                                        <p:tgtEl>
                                          <p:spTgt spid="12"/>
                                        </p:tgtEl>
                                      </p:cBhvr>
                                    </p:animEffect>
                                    <p:anim calcmode="lin" valueType="num">
                                      <p:cBhvr>
                                        <p:cTn id="11" dur="1000"/>
                                        <p:tgtEl>
                                          <p:spTgt spid="12"/>
                                        </p:tgtEl>
                                        <p:attrNameLst>
                                          <p:attrName>ppt_x</p:attrName>
                                        </p:attrNameLst>
                                      </p:cBhvr>
                                      <p:tavLst>
                                        <p:tav tm="0">
                                          <p:val>
                                            <p:strVal val="ppt_x"/>
                                          </p:val>
                                        </p:tav>
                                        <p:tav tm="100000">
                                          <p:val>
                                            <p:strVal val="ppt_x"/>
                                          </p:val>
                                        </p:tav>
                                      </p:tavLst>
                                    </p:anim>
                                    <p:anim calcmode="lin" valueType="num">
                                      <p:cBhvr>
                                        <p:cTn id="12" dur="1000"/>
                                        <p:tgtEl>
                                          <p:spTgt spid="12"/>
                                        </p:tgtEl>
                                        <p:attrNameLst>
                                          <p:attrName>ppt_y</p:attrName>
                                        </p:attrNameLst>
                                      </p:cBhvr>
                                      <p:tavLst>
                                        <p:tav tm="0">
                                          <p:val>
                                            <p:strVal val="ppt_y"/>
                                          </p:val>
                                        </p:tav>
                                        <p:tav tm="100000">
                                          <p:val>
                                            <p:strVal val="ppt_y+.1"/>
                                          </p:val>
                                        </p:tav>
                                      </p:tavLst>
                                    </p:anim>
                                    <p:set>
                                      <p:cBhvr>
                                        <p:cTn id="13" dur="1" fill="hold">
                                          <p:stCondLst>
                                            <p:cond delay="999"/>
                                          </p:stCondLst>
                                        </p:cTn>
                                        <p:tgtEl>
                                          <p:spTgt spid="12"/>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
                                        </p:tgtEl>
                                      </p:cBhvr>
                                    </p:animEffect>
                                    <p:anim calcmode="lin" valueType="num">
                                      <p:cBhvr>
                                        <p:cTn id="20" dur="1000"/>
                                        <p:tgtEl>
                                          <p:spTgt spid="7"/>
                                        </p:tgtEl>
                                        <p:attrNameLst>
                                          <p:attrName>ppt_x</p:attrName>
                                        </p:attrNameLst>
                                      </p:cBhvr>
                                      <p:tavLst>
                                        <p:tav tm="0">
                                          <p:val>
                                            <p:strVal val="ppt_x"/>
                                          </p:val>
                                        </p:tav>
                                        <p:tav tm="100000">
                                          <p:val>
                                            <p:strVal val="ppt_x"/>
                                          </p:val>
                                        </p:tav>
                                      </p:tavLst>
                                    </p:anim>
                                    <p:anim calcmode="lin" valueType="num">
                                      <p:cBhvr>
                                        <p:cTn id="21" dur="1000"/>
                                        <p:tgtEl>
                                          <p:spTgt spid="7"/>
                                        </p:tgtEl>
                                        <p:attrNameLst>
                                          <p:attrName>ppt_y</p:attrName>
                                        </p:attrNameLst>
                                      </p:cBhvr>
                                      <p:tavLst>
                                        <p:tav tm="0">
                                          <p:val>
                                            <p:strVal val="ppt_y"/>
                                          </p:val>
                                        </p:tav>
                                        <p:tav tm="100000">
                                          <p:val>
                                            <p:strVal val="ppt_y+.1"/>
                                          </p:val>
                                        </p:tav>
                                      </p:tavLst>
                                    </p:anim>
                                    <p:set>
                                      <p:cBhvr>
                                        <p:cTn id="22" dur="1" fill="hold">
                                          <p:stCondLst>
                                            <p:cond delay="999"/>
                                          </p:stCondLst>
                                        </p:cTn>
                                        <p:tgtEl>
                                          <p:spTgt spid="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4"/>
                                        </p:tgtEl>
                                      </p:cBhvr>
                                    </p:animEffect>
                                    <p:anim calcmode="lin" valueType="num">
                                      <p:cBhvr>
                                        <p:cTn id="29" dur="1000"/>
                                        <p:tgtEl>
                                          <p:spTgt spid="4"/>
                                        </p:tgtEl>
                                        <p:attrNameLst>
                                          <p:attrName>ppt_x</p:attrName>
                                        </p:attrNameLst>
                                      </p:cBhvr>
                                      <p:tavLst>
                                        <p:tav tm="0">
                                          <p:val>
                                            <p:strVal val="ppt_x"/>
                                          </p:val>
                                        </p:tav>
                                        <p:tav tm="100000">
                                          <p:val>
                                            <p:strVal val="ppt_x"/>
                                          </p:val>
                                        </p:tav>
                                      </p:tavLst>
                                    </p:anim>
                                    <p:anim calcmode="lin" valueType="num">
                                      <p:cBhvr>
                                        <p:cTn id="30" dur="1000"/>
                                        <p:tgtEl>
                                          <p:spTgt spid="4"/>
                                        </p:tgtEl>
                                        <p:attrNameLst>
                                          <p:attrName>ppt_y</p:attrName>
                                        </p:attrNameLst>
                                      </p:cBhvr>
                                      <p:tavLst>
                                        <p:tav tm="0">
                                          <p:val>
                                            <p:strVal val="ppt_y"/>
                                          </p:val>
                                        </p:tav>
                                        <p:tav tm="100000">
                                          <p:val>
                                            <p:strVal val="ppt_y+.1"/>
                                          </p:val>
                                        </p:tav>
                                      </p:tavLst>
                                    </p:anim>
                                    <p:set>
                                      <p:cBhvr>
                                        <p:cTn id="31" dur="1" fill="hold">
                                          <p:stCondLst>
                                            <p:cond delay="999"/>
                                          </p:stCondLst>
                                        </p:cTn>
                                        <p:tgtEl>
                                          <p:spTgt spid="4"/>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nodeType="clickEffect">
                                  <p:stCondLst>
                                    <p:cond delay="0"/>
                                  </p:stCondLst>
                                  <p:childTnLst>
                                    <p:animEffect transition="out" filter="fade">
                                      <p:cBhvr>
                                        <p:cTn id="37" dur="1000"/>
                                        <p:tgtEl>
                                          <p:spTgt spid="9"/>
                                        </p:tgtEl>
                                      </p:cBhvr>
                                    </p:animEffect>
                                    <p:anim calcmode="lin" valueType="num">
                                      <p:cBhvr>
                                        <p:cTn id="38" dur="1000"/>
                                        <p:tgtEl>
                                          <p:spTgt spid="9"/>
                                        </p:tgtEl>
                                        <p:attrNameLst>
                                          <p:attrName>ppt_x</p:attrName>
                                        </p:attrNameLst>
                                      </p:cBhvr>
                                      <p:tavLst>
                                        <p:tav tm="0">
                                          <p:val>
                                            <p:strVal val="ppt_x"/>
                                          </p:val>
                                        </p:tav>
                                        <p:tav tm="100000">
                                          <p:val>
                                            <p:strVal val="ppt_x"/>
                                          </p:val>
                                        </p:tav>
                                      </p:tavLst>
                                    </p:anim>
                                    <p:anim calcmode="lin" valueType="num">
                                      <p:cBhvr>
                                        <p:cTn id="39" dur="1000"/>
                                        <p:tgtEl>
                                          <p:spTgt spid="9"/>
                                        </p:tgtEl>
                                        <p:attrNameLst>
                                          <p:attrName>ppt_y</p:attrName>
                                        </p:attrNameLst>
                                      </p:cBhvr>
                                      <p:tavLst>
                                        <p:tav tm="0">
                                          <p:val>
                                            <p:strVal val="ppt_y"/>
                                          </p:val>
                                        </p:tav>
                                        <p:tav tm="100000">
                                          <p:val>
                                            <p:strVal val="ppt_y+.1"/>
                                          </p:val>
                                        </p:tav>
                                      </p:tavLst>
                                    </p:anim>
                                    <p:set>
                                      <p:cBhvr>
                                        <p:cTn id="40" dur="1" fill="hold">
                                          <p:stCondLst>
                                            <p:cond delay="999"/>
                                          </p:stCondLst>
                                        </p:cTn>
                                        <p:tgtEl>
                                          <p:spTgt spid="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Populární BI nástroje</a:t>
            </a:r>
          </a:p>
        </p:txBody>
      </p:sp>
      <p:sp>
        <p:nvSpPr>
          <p:cNvPr id="4" name="Obdélník 3"/>
          <p:cNvSpPr/>
          <p:nvPr/>
        </p:nvSpPr>
        <p:spPr>
          <a:xfrm>
            <a:off x="384464" y="948690"/>
            <a:ext cx="6203372" cy="5355312"/>
          </a:xfrm>
          <a:prstGeom prst="rect">
            <a:avLst/>
          </a:prstGeom>
        </p:spPr>
        <p:txBody>
          <a:bodyPr wrap="square">
            <a:spAutoFit/>
          </a:bodyPr>
          <a:lstStyle/>
          <a:p>
            <a:r>
              <a:rPr lang="cs-CZ" dirty="0" err="1">
                <a:hlinkClick r:id="rId2"/>
              </a:rPr>
              <a:t>ClearPoint</a:t>
            </a:r>
            <a:endParaRPr lang="cs-CZ" dirty="0"/>
          </a:p>
          <a:p>
            <a:r>
              <a:rPr lang="cs-CZ" dirty="0" err="1">
                <a:hlinkClick r:id="rId3"/>
              </a:rPr>
              <a:t>Crystal</a:t>
            </a:r>
            <a:r>
              <a:rPr lang="cs-CZ" dirty="0">
                <a:hlinkClick r:id="rId3"/>
              </a:rPr>
              <a:t> Reports</a:t>
            </a:r>
            <a:endParaRPr lang="cs-CZ" dirty="0"/>
          </a:p>
          <a:p>
            <a:r>
              <a:rPr lang="cs-CZ" dirty="0" err="1">
                <a:hlinkClick r:id="rId4"/>
              </a:rPr>
              <a:t>Jaspersoft</a:t>
            </a:r>
            <a:r>
              <a:rPr lang="cs-CZ" dirty="0">
                <a:hlinkClick r:id="rId4"/>
              </a:rPr>
              <a:t> Reporting</a:t>
            </a:r>
            <a:endParaRPr lang="cs-CZ" dirty="0"/>
          </a:p>
          <a:p>
            <a:r>
              <a:rPr lang="cs-CZ" dirty="0">
                <a:hlinkClick r:id="rId5"/>
              </a:rPr>
              <a:t>i-</a:t>
            </a:r>
            <a:r>
              <a:rPr lang="cs-CZ" dirty="0" err="1">
                <a:hlinkClick r:id="rId5"/>
              </a:rPr>
              <a:t>net</a:t>
            </a:r>
            <a:r>
              <a:rPr lang="cs-CZ" dirty="0">
                <a:hlinkClick r:id="rId5"/>
              </a:rPr>
              <a:t> </a:t>
            </a:r>
            <a:r>
              <a:rPr lang="cs-CZ" dirty="0" err="1">
                <a:hlinkClick r:id="rId5"/>
              </a:rPr>
              <a:t>Clear</a:t>
            </a:r>
            <a:r>
              <a:rPr lang="cs-CZ" dirty="0">
                <a:hlinkClick r:id="rId5"/>
              </a:rPr>
              <a:t> Reports</a:t>
            </a:r>
            <a:endParaRPr lang="cs-CZ" dirty="0"/>
          </a:p>
          <a:p>
            <a:r>
              <a:rPr lang="cs-CZ" dirty="0" err="1">
                <a:hlinkClick r:id="rId6"/>
              </a:rPr>
              <a:t>Windward</a:t>
            </a:r>
            <a:r>
              <a:rPr lang="cs-CZ" dirty="0">
                <a:hlinkClick r:id="rId6"/>
              </a:rPr>
              <a:t> Reports</a:t>
            </a:r>
            <a:endParaRPr lang="cs-CZ" dirty="0"/>
          </a:p>
          <a:p>
            <a:r>
              <a:rPr lang="cs-CZ" dirty="0" err="1">
                <a:hlinkClick r:id="rId7"/>
              </a:rPr>
              <a:t>InetSoft</a:t>
            </a:r>
            <a:endParaRPr lang="cs-CZ" dirty="0"/>
          </a:p>
          <a:p>
            <a:r>
              <a:rPr lang="cs-CZ" dirty="0" err="1">
                <a:hlinkClick r:id="rId8"/>
              </a:rPr>
              <a:t>Zoho</a:t>
            </a:r>
            <a:r>
              <a:rPr lang="cs-CZ" dirty="0">
                <a:hlinkClick r:id="rId8"/>
              </a:rPr>
              <a:t> Reports</a:t>
            </a:r>
            <a:endParaRPr lang="cs-CZ" dirty="0"/>
          </a:p>
          <a:p>
            <a:r>
              <a:rPr lang="cs-CZ" dirty="0">
                <a:hlinkClick r:id="rId9"/>
              </a:rPr>
              <a:t>MITS Report</a:t>
            </a:r>
            <a:endParaRPr lang="cs-CZ" dirty="0"/>
          </a:p>
          <a:p>
            <a:r>
              <a:rPr lang="cs-CZ" dirty="0">
                <a:hlinkClick r:id="rId10"/>
              </a:rPr>
              <a:t>Microsoft Office </a:t>
            </a:r>
            <a:r>
              <a:rPr lang="cs-CZ" dirty="0" err="1">
                <a:hlinkClick r:id="rId10"/>
              </a:rPr>
              <a:t>Suite</a:t>
            </a:r>
            <a:endParaRPr lang="cs-CZ" dirty="0"/>
          </a:p>
          <a:p>
            <a:r>
              <a:rPr lang="cs-CZ" dirty="0" err="1">
                <a:hlinkClick r:id="rId11"/>
              </a:rPr>
              <a:t>Pentaho</a:t>
            </a:r>
            <a:endParaRPr lang="cs-CZ" dirty="0"/>
          </a:p>
          <a:p>
            <a:r>
              <a:rPr lang="cs-CZ" dirty="0" err="1">
                <a:hlinkClick r:id="rId12"/>
              </a:rPr>
              <a:t>QlikView</a:t>
            </a:r>
            <a:r>
              <a:rPr lang="cs-CZ" dirty="0">
                <a:hlinkClick r:id="rId12"/>
              </a:rPr>
              <a:t> </a:t>
            </a:r>
            <a:r>
              <a:rPr lang="cs-CZ" dirty="0" err="1">
                <a:hlinkClick r:id="rId12"/>
              </a:rPr>
              <a:t>NPrinting</a:t>
            </a:r>
            <a:endParaRPr lang="cs-CZ" dirty="0"/>
          </a:p>
          <a:p>
            <a:r>
              <a:rPr lang="cs-CZ" dirty="0" err="1">
                <a:hlinkClick r:id="rId13"/>
              </a:rPr>
              <a:t>DBxtra</a:t>
            </a:r>
            <a:r>
              <a:rPr lang="cs-CZ" dirty="0">
                <a:hlinkClick r:id="rId13"/>
              </a:rPr>
              <a:t> Report Designer</a:t>
            </a:r>
            <a:endParaRPr lang="cs-CZ" dirty="0"/>
          </a:p>
          <a:p>
            <a:r>
              <a:rPr lang="cs-CZ" dirty="0">
                <a:hlinkClick r:id="rId14"/>
              </a:rPr>
              <a:t>Oracle Hyperion </a:t>
            </a:r>
            <a:r>
              <a:rPr lang="cs-CZ" dirty="0" err="1">
                <a:hlinkClick r:id="rId14"/>
              </a:rPr>
              <a:t>Interactive</a:t>
            </a:r>
            <a:r>
              <a:rPr lang="cs-CZ" dirty="0">
                <a:hlinkClick r:id="rId14"/>
              </a:rPr>
              <a:t> Reporting</a:t>
            </a:r>
            <a:endParaRPr lang="cs-CZ" dirty="0"/>
          </a:p>
          <a:p>
            <a:r>
              <a:rPr lang="cs-CZ" dirty="0">
                <a:hlinkClick r:id="rId15"/>
              </a:rPr>
              <a:t>IBM </a:t>
            </a:r>
            <a:r>
              <a:rPr lang="cs-CZ" dirty="0" err="1">
                <a:hlinkClick r:id="rId15"/>
              </a:rPr>
              <a:t>Cognos</a:t>
            </a:r>
            <a:endParaRPr lang="cs-CZ" dirty="0"/>
          </a:p>
          <a:p>
            <a:r>
              <a:rPr lang="cs-CZ" dirty="0">
                <a:hlinkClick r:id="rId16"/>
              </a:rPr>
              <a:t>Microsoft SQL Reporting and Power BI</a:t>
            </a:r>
            <a:endParaRPr lang="cs-CZ" dirty="0"/>
          </a:p>
          <a:p>
            <a:r>
              <a:rPr lang="cs-CZ" dirty="0" err="1">
                <a:hlinkClick r:id="rId17"/>
              </a:rPr>
              <a:t>Telerik</a:t>
            </a:r>
            <a:r>
              <a:rPr lang="cs-CZ" dirty="0">
                <a:hlinkClick r:id="rId17"/>
              </a:rPr>
              <a:t> Reporting</a:t>
            </a:r>
            <a:endParaRPr lang="cs-CZ" dirty="0"/>
          </a:p>
          <a:p>
            <a:r>
              <a:rPr lang="cs-CZ" dirty="0" err="1">
                <a:hlinkClick r:id="rId18"/>
              </a:rPr>
              <a:t>ActiveReports</a:t>
            </a:r>
            <a:endParaRPr lang="cs-CZ" dirty="0"/>
          </a:p>
          <a:p>
            <a:r>
              <a:rPr lang="cs-CZ" dirty="0" err="1">
                <a:hlinkClick r:id="rId19"/>
              </a:rPr>
              <a:t>NextReports</a:t>
            </a:r>
            <a:endParaRPr lang="cs-CZ" dirty="0"/>
          </a:p>
          <a:p>
            <a:r>
              <a:rPr lang="cs-CZ" dirty="0"/>
              <a:t>……</a:t>
            </a:r>
            <a:endParaRPr lang="cs-CZ" b="0" dirty="0">
              <a:effectLst/>
            </a:endParaRPr>
          </a:p>
        </p:txBody>
      </p:sp>
    </p:spTree>
    <p:extLst>
      <p:ext uri="{BB962C8B-B14F-4D97-AF65-F5344CB8AC3E}">
        <p14:creationId xmlns:p14="http://schemas.microsoft.com/office/powerpoint/2010/main" val="2709626376"/>
      </p:ext>
    </p:extLst>
  </p:cSld>
  <p:clrMapOvr>
    <a:masterClrMapping/>
  </p:clrMapOvr>
</p:sld>
</file>

<file path=ppt/theme/theme1.xml><?xml version="1.0" encoding="utf-8"?>
<a:theme xmlns:a="http://schemas.openxmlformats.org/drawingml/2006/main" name="NG_MOC_Core_ModuleNew2">
  <a:themeElements>
    <a:clrScheme name="">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6699"/>
      </a:hlink>
      <a:folHlink>
        <a:srgbClr val="000066"/>
      </a:folHlink>
    </a:clrScheme>
    <a:fontScheme name="2_Master_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a:spPr>
      <a:bodyPr vert="horz" wrap="square" lIns="182880" tIns="45720" rIns="18288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a:spPr>
      <a:bodyPr vert="horz" wrap="square" lIns="182880" tIns="45720" rIns="18288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2_Master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Master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Master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Master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Master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Master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Master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Master_Template 8">
        <a:dk1>
          <a:srgbClr val="000000"/>
        </a:dk1>
        <a:lt1>
          <a:srgbClr val="FFFFFF"/>
        </a:lt1>
        <a:dk2>
          <a:srgbClr val="000000"/>
        </a:dk2>
        <a:lt2>
          <a:srgbClr val="C0C0C0"/>
        </a:lt2>
        <a:accent1>
          <a:srgbClr val="C1FEF9"/>
        </a:accent1>
        <a:accent2>
          <a:srgbClr val="DC0081"/>
        </a:accent2>
        <a:accent3>
          <a:srgbClr val="FFFFFF"/>
        </a:accent3>
        <a:accent4>
          <a:srgbClr val="000000"/>
        </a:accent4>
        <a:accent5>
          <a:srgbClr val="DDFEFB"/>
        </a:accent5>
        <a:accent6>
          <a:srgbClr val="C70074"/>
        </a:accent6>
        <a:hlink>
          <a:srgbClr val="618FFD"/>
        </a:hlink>
        <a:folHlink>
          <a:srgbClr val="CECECE"/>
        </a:folHlink>
      </a:clrScheme>
      <a:clrMap bg1="lt1" tx1="dk1" bg2="lt2" tx2="dk2" accent1="accent1" accent2="accent2" accent3="accent3" accent4="accent4" accent5="accent5" accent6="accent6" hlink="hlink" folHlink="folHlink"/>
    </a:extraClrScheme>
    <a:extraClrScheme>
      <a:clrScheme name="2_Master_Template 9">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618FFD"/>
        </a:hlink>
        <a:folHlink>
          <a:srgbClr val="CECECE"/>
        </a:folHlink>
      </a:clrScheme>
      <a:clrMap bg1="lt1" tx1="dk1" bg2="lt2" tx2="dk2" accent1="accent1" accent2="accent2" accent3="accent3" accent4="accent4" accent5="accent5" accent6="accent6" hlink="hlink" folHlink="folHlink"/>
    </a:extraClrScheme>
    <a:extraClrScheme>
      <a:clrScheme name="2_Master_Template 10">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3333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1">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00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2">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99CC"/>
        </a:hlink>
        <a:folHlink>
          <a:srgbClr val="CECECE"/>
        </a:folHlink>
      </a:clrScheme>
      <a:clrMap bg1="lt1" tx1="dk1" bg2="lt2" tx2="dk2" accent1="accent1" accent2="accent2" accent3="accent3" accent4="accent4" accent5="accent5" accent6="accent6" hlink="hlink" folHlink="folHlink"/>
    </a:extraClrScheme>
    <a:extraClrScheme>
      <a:clrScheme name="2_Master_Template 13">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66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4">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436F9F"/>
        </a:hlink>
        <a:folHlink>
          <a:srgbClr val="CECECE"/>
        </a:folHlink>
      </a:clrScheme>
      <a:clrMap bg1="lt1" tx1="dk1" bg2="lt2" tx2="dk2" accent1="accent1" accent2="accent2" accent3="accent3" accent4="accent4" accent5="accent5" accent6="accent6" hlink="hlink" folHlink="folHlink"/>
    </a:extraClrScheme>
    <a:extraClrScheme>
      <a:clrScheme name="2_Master_Template 15">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E4BB0E"/>
        </a:hlink>
        <a:folHlink>
          <a:srgbClr val="CECECE"/>
        </a:folHlink>
      </a:clrScheme>
      <a:clrMap bg1="lt1" tx1="dk1" bg2="lt2" tx2="dk2" accent1="accent1" accent2="accent2" accent3="accent3" accent4="accent4" accent5="accent5" accent6="accent6" hlink="hlink" folHlink="folHlink"/>
    </a:extraClrScheme>
    <a:extraClrScheme>
      <a:clrScheme name="2_Master_Template 16">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FFFFFF"/>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G_MOC_Core_ModuleNew2">
  <a:themeElements>
    <a:clrScheme name="">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6699"/>
      </a:hlink>
      <a:folHlink>
        <a:srgbClr val="000066"/>
      </a:folHlink>
    </a:clrScheme>
    <a:fontScheme name="2_Master_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a:spPr>
      <a:bodyPr vert="horz" wrap="square" lIns="182880" tIns="45720" rIns="18288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a:spPr>
      <a:bodyPr vert="horz" wrap="square" lIns="182880" tIns="45720" rIns="18288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2_Master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Master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Master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Master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Master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Master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Master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Master_Template 8">
        <a:dk1>
          <a:srgbClr val="000000"/>
        </a:dk1>
        <a:lt1>
          <a:srgbClr val="FFFFFF"/>
        </a:lt1>
        <a:dk2>
          <a:srgbClr val="000000"/>
        </a:dk2>
        <a:lt2>
          <a:srgbClr val="C0C0C0"/>
        </a:lt2>
        <a:accent1>
          <a:srgbClr val="C1FEF9"/>
        </a:accent1>
        <a:accent2>
          <a:srgbClr val="DC0081"/>
        </a:accent2>
        <a:accent3>
          <a:srgbClr val="FFFFFF"/>
        </a:accent3>
        <a:accent4>
          <a:srgbClr val="000000"/>
        </a:accent4>
        <a:accent5>
          <a:srgbClr val="DDFEFB"/>
        </a:accent5>
        <a:accent6>
          <a:srgbClr val="C70074"/>
        </a:accent6>
        <a:hlink>
          <a:srgbClr val="618FFD"/>
        </a:hlink>
        <a:folHlink>
          <a:srgbClr val="CECECE"/>
        </a:folHlink>
      </a:clrScheme>
      <a:clrMap bg1="lt1" tx1="dk1" bg2="lt2" tx2="dk2" accent1="accent1" accent2="accent2" accent3="accent3" accent4="accent4" accent5="accent5" accent6="accent6" hlink="hlink" folHlink="folHlink"/>
    </a:extraClrScheme>
    <a:extraClrScheme>
      <a:clrScheme name="2_Master_Template 9">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618FFD"/>
        </a:hlink>
        <a:folHlink>
          <a:srgbClr val="CECECE"/>
        </a:folHlink>
      </a:clrScheme>
      <a:clrMap bg1="lt1" tx1="dk1" bg2="lt2" tx2="dk2" accent1="accent1" accent2="accent2" accent3="accent3" accent4="accent4" accent5="accent5" accent6="accent6" hlink="hlink" folHlink="folHlink"/>
    </a:extraClrScheme>
    <a:extraClrScheme>
      <a:clrScheme name="2_Master_Template 10">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3333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1">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00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2">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99CC"/>
        </a:hlink>
        <a:folHlink>
          <a:srgbClr val="CECECE"/>
        </a:folHlink>
      </a:clrScheme>
      <a:clrMap bg1="lt1" tx1="dk1" bg2="lt2" tx2="dk2" accent1="accent1" accent2="accent2" accent3="accent3" accent4="accent4" accent5="accent5" accent6="accent6" hlink="hlink" folHlink="folHlink"/>
    </a:extraClrScheme>
    <a:extraClrScheme>
      <a:clrScheme name="2_Master_Template 13">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66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4">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436F9F"/>
        </a:hlink>
        <a:folHlink>
          <a:srgbClr val="CECECE"/>
        </a:folHlink>
      </a:clrScheme>
      <a:clrMap bg1="lt1" tx1="dk1" bg2="lt2" tx2="dk2" accent1="accent1" accent2="accent2" accent3="accent3" accent4="accent4" accent5="accent5" accent6="accent6" hlink="hlink" folHlink="folHlink"/>
    </a:extraClrScheme>
    <a:extraClrScheme>
      <a:clrScheme name="2_Master_Template 15">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E4BB0E"/>
        </a:hlink>
        <a:folHlink>
          <a:srgbClr val="CECECE"/>
        </a:folHlink>
      </a:clrScheme>
      <a:clrMap bg1="lt1" tx1="dk1" bg2="lt2" tx2="dk2" accent1="accent1" accent2="accent2" accent3="accent3" accent4="accent4" accent5="accent5" accent6="accent6" hlink="hlink" folHlink="folHlink"/>
    </a:extraClrScheme>
    <a:extraClrScheme>
      <a:clrScheme name="2_Master_Template 16">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FFFFFF"/>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NG_MOC_Core_ModuleNew2">
  <a:themeElements>
    <a:clrScheme name="">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6699"/>
      </a:hlink>
      <a:folHlink>
        <a:srgbClr val="000066"/>
      </a:folHlink>
    </a:clrScheme>
    <a:fontScheme name="2_Master_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a:spPr>
      <a:bodyPr vert="horz" wrap="square" lIns="182880" tIns="45720" rIns="18288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a:spPr>
      <a:bodyPr vert="horz" wrap="square" lIns="182880" tIns="45720" rIns="18288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2_Master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Master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Master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Master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Master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Master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Master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Master_Template 8">
        <a:dk1>
          <a:srgbClr val="000000"/>
        </a:dk1>
        <a:lt1>
          <a:srgbClr val="FFFFFF"/>
        </a:lt1>
        <a:dk2>
          <a:srgbClr val="000000"/>
        </a:dk2>
        <a:lt2>
          <a:srgbClr val="C0C0C0"/>
        </a:lt2>
        <a:accent1>
          <a:srgbClr val="C1FEF9"/>
        </a:accent1>
        <a:accent2>
          <a:srgbClr val="DC0081"/>
        </a:accent2>
        <a:accent3>
          <a:srgbClr val="FFFFFF"/>
        </a:accent3>
        <a:accent4>
          <a:srgbClr val="000000"/>
        </a:accent4>
        <a:accent5>
          <a:srgbClr val="DDFEFB"/>
        </a:accent5>
        <a:accent6>
          <a:srgbClr val="C70074"/>
        </a:accent6>
        <a:hlink>
          <a:srgbClr val="618FFD"/>
        </a:hlink>
        <a:folHlink>
          <a:srgbClr val="CECECE"/>
        </a:folHlink>
      </a:clrScheme>
      <a:clrMap bg1="lt1" tx1="dk1" bg2="lt2" tx2="dk2" accent1="accent1" accent2="accent2" accent3="accent3" accent4="accent4" accent5="accent5" accent6="accent6" hlink="hlink" folHlink="folHlink"/>
    </a:extraClrScheme>
    <a:extraClrScheme>
      <a:clrScheme name="2_Master_Template 9">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618FFD"/>
        </a:hlink>
        <a:folHlink>
          <a:srgbClr val="CECECE"/>
        </a:folHlink>
      </a:clrScheme>
      <a:clrMap bg1="lt1" tx1="dk1" bg2="lt2" tx2="dk2" accent1="accent1" accent2="accent2" accent3="accent3" accent4="accent4" accent5="accent5" accent6="accent6" hlink="hlink" folHlink="folHlink"/>
    </a:extraClrScheme>
    <a:extraClrScheme>
      <a:clrScheme name="2_Master_Template 10">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3333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1">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00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2">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99CC"/>
        </a:hlink>
        <a:folHlink>
          <a:srgbClr val="CECECE"/>
        </a:folHlink>
      </a:clrScheme>
      <a:clrMap bg1="lt1" tx1="dk1" bg2="lt2" tx2="dk2" accent1="accent1" accent2="accent2" accent3="accent3" accent4="accent4" accent5="accent5" accent6="accent6" hlink="hlink" folHlink="folHlink"/>
    </a:extraClrScheme>
    <a:extraClrScheme>
      <a:clrScheme name="2_Master_Template 13">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66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4">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436F9F"/>
        </a:hlink>
        <a:folHlink>
          <a:srgbClr val="CECECE"/>
        </a:folHlink>
      </a:clrScheme>
      <a:clrMap bg1="lt1" tx1="dk1" bg2="lt2" tx2="dk2" accent1="accent1" accent2="accent2" accent3="accent3" accent4="accent4" accent5="accent5" accent6="accent6" hlink="hlink" folHlink="folHlink"/>
    </a:extraClrScheme>
    <a:extraClrScheme>
      <a:clrScheme name="2_Master_Template 15">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E4BB0E"/>
        </a:hlink>
        <a:folHlink>
          <a:srgbClr val="CECECE"/>
        </a:folHlink>
      </a:clrScheme>
      <a:clrMap bg1="lt1" tx1="dk1" bg2="lt2" tx2="dk2" accent1="accent1" accent2="accent2" accent3="accent3" accent4="accent4" accent5="accent5" accent6="accent6" hlink="hlink" folHlink="folHlink"/>
    </a:extraClrScheme>
    <a:extraClrScheme>
      <a:clrScheme name="2_Master_Template 16">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FFFFFF"/>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NG_MOC_Core_ModuleNew2">
  <a:themeElements>
    <a:clrScheme name="">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6699"/>
      </a:hlink>
      <a:folHlink>
        <a:srgbClr val="000066"/>
      </a:folHlink>
    </a:clrScheme>
    <a:fontScheme name="2_Master_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a:spPr>
      <a:bodyPr vert="horz" wrap="square" lIns="182880" tIns="45720" rIns="18288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a:spPr>
      <a:bodyPr vert="horz" wrap="square" lIns="182880" tIns="45720" rIns="18288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2_Master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Master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Master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Master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Master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Master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Master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Master_Template 8">
        <a:dk1>
          <a:srgbClr val="000000"/>
        </a:dk1>
        <a:lt1>
          <a:srgbClr val="FFFFFF"/>
        </a:lt1>
        <a:dk2>
          <a:srgbClr val="000000"/>
        </a:dk2>
        <a:lt2>
          <a:srgbClr val="C0C0C0"/>
        </a:lt2>
        <a:accent1>
          <a:srgbClr val="C1FEF9"/>
        </a:accent1>
        <a:accent2>
          <a:srgbClr val="DC0081"/>
        </a:accent2>
        <a:accent3>
          <a:srgbClr val="FFFFFF"/>
        </a:accent3>
        <a:accent4>
          <a:srgbClr val="000000"/>
        </a:accent4>
        <a:accent5>
          <a:srgbClr val="DDFEFB"/>
        </a:accent5>
        <a:accent6>
          <a:srgbClr val="C70074"/>
        </a:accent6>
        <a:hlink>
          <a:srgbClr val="618FFD"/>
        </a:hlink>
        <a:folHlink>
          <a:srgbClr val="CECECE"/>
        </a:folHlink>
      </a:clrScheme>
      <a:clrMap bg1="lt1" tx1="dk1" bg2="lt2" tx2="dk2" accent1="accent1" accent2="accent2" accent3="accent3" accent4="accent4" accent5="accent5" accent6="accent6" hlink="hlink" folHlink="folHlink"/>
    </a:extraClrScheme>
    <a:extraClrScheme>
      <a:clrScheme name="2_Master_Template 9">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618FFD"/>
        </a:hlink>
        <a:folHlink>
          <a:srgbClr val="CECECE"/>
        </a:folHlink>
      </a:clrScheme>
      <a:clrMap bg1="lt1" tx1="dk1" bg2="lt2" tx2="dk2" accent1="accent1" accent2="accent2" accent3="accent3" accent4="accent4" accent5="accent5" accent6="accent6" hlink="hlink" folHlink="folHlink"/>
    </a:extraClrScheme>
    <a:extraClrScheme>
      <a:clrScheme name="2_Master_Template 10">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3333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1">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00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2">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99CC"/>
        </a:hlink>
        <a:folHlink>
          <a:srgbClr val="CECECE"/>
        </a:folHlink>
      </a:clrScheme>
      <a:clrMap bg1="lt1" tx1="dk1" bg2="lt2" tx2="dk2" accent1="accent1" accent2="accent2" accent3="accent3" accent4="accent4" accent5="accent5" accent6="accent6" hlink="hlink" folHlink="folHlink"/>
    </a:extraClrScheme>
    <a:extraClrScheme>
      <a:clrScheme name="2_Master_Template 13">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66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4">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436F9F"/>
        </a:hlink>
        <a:folHlink>
          <a:srgbClr val="CECECE"/>
        </a:folHlink>
      </a:clrScheme>
      <a:clrMap bg1="lt1" tx1="dk1" bg2="lt2" tx2="dk2" accent1="accent1" accent2="accent2" accent3="accent3" accent4="accent4" accent5="accent5" accent6="accent6" hlink="hlink" folHlink="folHlink"/>
    </a:extraClrScheme>
    <a:extraClrScheme>
      <a:clrScheme name="2_Master_Template 15">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E4BB0E"/>
        </a:hlink>
        <a:folHlink>
          <a:srgbClr val="CECECE"/>
        </a:folHlink>
      </a:clrScheme>
      <a:clrMap bg1="lt1" tx1="dk1" bg2="lt2" tx2="dk2" accent1="accent1" accent2="accent2" accent3="accent3" accent4="accent4" accent5="accent5" accent6="accent6" hlink="hlink" folHlink="folHlink"/>
    </a:extraClrScheme>
    <a:extraClrScheme>
      <a:clrScheme name="2_Master_Template 16">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FFFFFF"/>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NG_MOC_Core_ModuleNew2">
  <a:themeElements>
    <a:clrScheme name="">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6699"/>
      </a:hlink>
      <a:folHlink>
        <a:srgbClr val="000066"/>
      </a:folHlink>
    </a:clrScheme>
    <a:fontScheme name="2_Master_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a:spPr>
      <a:bodyPr vert="horz" wrap="square" lIns="182880" tIns="45720" rIns="18288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a:spPr>
      <a:bodyPr vert="horz" wrap="square" lIns="182880" tIns="45720" rIns="18288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2_Master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Master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Master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Master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Master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Master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Master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Master_Template 8">
        <a:dk1>
          <a:srgbClr val="000000"/>
        </a:dk1>
        <a:lt1>
          <a:srgbClr val="FFFFFF"/>
        </a:lt1>
        <a:dk2>
          <a:srgbClr val="000000"/>
        </a:dk2>
        <a:lt2>
          <a:srgbClr val="C0C0C0"/>
        </a:lt2>
        <a:accent1>
          <a:srgbClr val="C1FEF9"/>
        </a:accent1>
        <a:accent2>
          <a:srgbClr val="DC0081"/>
        </a:accent2>
        <a:accent3>
          <a:srgbClr val="FFFFFF"/>
        </a:accent3>
        <a:accent4>
          <a:srgbClr val="000000"/>
        </a:accent4>
        <a:accent5>
          <a:srgbClr val="DDFEFB"/>
        </a:accent5>
        <a:accent6>
          <a:srgbClr val="C70074"/>
        </a:accent6>
        <a:hlink>
          <a:srgbClr val="618FFD"/>
        </a:hlink>
        <a:folHlink>
          <a:srgbClr val="CECECE"/>
        </a:folHlink>
      </a:clrScheme>
      <a:clrMap bg1="lt1" tx1="dk1" bg2="lt2" tx2="dk2" accent1="accent1" accent2="accent2" accent3="accent3" accent4="accent4" accent5="accent5" accent6="accent6" hlink="hlink" folHlink="folHlink"/>
    </a:extraClrScheme>
    <a:extraClrScheme>
      <a:clrScheme name="2_Master_Template 9">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618FFD"/>
        </a:hlink>
        <a:folHlink>
          <a:srgbClr val="CECECE"/>
        </a:folHlink>
      </a:clrScheme>
      <a:clrMap bg1="lt1" tx1="dk1" bg2="lt2" tx2="dk2" accent1="accent1" accent2="accent2" accent3="accent3" accent4="accent4" accent5="accent5" accent6="accent6" hlink="hlink" folHlink="folHlink"/>
    </a:extraClrScheme>
    <a:extraClrScheme>
      <a:clrScheme name="2_Master_Template 10">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3333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1">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00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2">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99CC"/>
        </a:hlink>
        <a:folHlink>
          <a:srgbClr val="CECECE"/>
        </a:folHlink>
      </a:clrScheme>
      <a:clrMap bg1="lt1" tx1="dk1" bg2="lt2" tx2="dk2" accent1="accent1" accent2="accent2" accent3="accent3" accent4="accent4" accent5="accent5" accent6="accent6" hlink="hlink" folHlink="folHlink"/>
    </a:extraClrScheme>
    <a:extraClrScheme>
      <a:clrScheme name="2_Master_Template 13">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66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4">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436F9F"/>
        </a:hlink>
        <a:folHlink>
          <a:srgbClr val="CECECE"/>
        </a:folHlink>
      </a:clrScheme>
      <a:clrMap bg1="lt1" tx1="dk1" bg2="lt2" tx2="dk2" accent1="accent1" accent2="accent2" accent3="accent3" accent4="accent4" accent5="accent5" accent6="accent6" hlink="hlink" folHlink="folHlink"/>
    </a:extraClrScheme>
    <a:extraClrScheme>
      <a:clrScheme name="2_Master_Template 15">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E4BB0E"/>
        </a:hlink>
        <a:folHlink>
          <a:srgbClr val="CECECE"/>
        </a:folHlink>
      </a:clrScheme>
      <a:clrMap bg1="lt1" tx1="dk1" bg2="lt2" tx2="dk2" accent1="accent1" accent2="accent2" accent3="accent3" accent4="accent4" accent5="accent5" accent6="accent6" hlink="hlink" folHlink="folHlink"/>
    </a:extraClrScheme>
    <a:extraClrScheme>
      <a:clrScheme name="2_Master_Template 16">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FFFFFF"/>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3_NG_MOC_Core_ModuleNew2">
  <a:themeElements>
    <a:clrScheme name="">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6699"/>
      </a:hlink>
      <a:folHlink>
        <a:srgbClr val="000066"/>
      </a:folHlink>
    </a:clrScheme>
    <a:fontScheme name="2_Master_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a:spPr>
      <a:bodyPr vert="horz" wrap="square" lIns="182880" tIns="45720" rIns="18288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a:spPr>
      <a:bodyPr vert="horz" wrap="square" lIns="182880" tIns="45720" rIns="18288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2_Master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Master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Master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Master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Master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Master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Master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Master_Template 8">
        <a:dk1>
          <a:srgbClr val="000000"/>
        </a:dk1>
        <a:lt1>
          <a:srgbClr val="FFFFFF"/>
        </a:lt1>
        <a:dk2>
          <a:srgbClr val="000000"/>
        </a:dk2>
        <a:lt2>
          <a:srgbClr val="C0C0C0"/>
        </a:lt2>
        <a:accent1>
          <a:srgbClr val="C1FEF9"/>
        </a:accent1>
        <a:accent2>
          <a:srgbClr val="DC0081"/>
        </a:accent2>
        <a:accent3>
          <a:srgbClr val="FFFFFF"/>
        </a:accent3>
        <a:accent4>
          <a:srgbClr val="000000"/>
        </a:accent4>
        <a:accent5>
          <a:srgbClr val="DDFEFB"/>
        </a:accent5>
        <a:accent6>
          <a:srgbClr val="C70074"/>
        </a:accent6>
        <a:hlink>
          <a:srgbClr val="618FFD"/>
        </a:hlink>
        <a:folHlink>
          <a:srgbClr val="CECECE"/>
        </a:folHlink>
      </a:clrScheme>
      <a:clrMap bg1="lt1" tx1="dk1" bg2="lt2" tx2="dk2" accent1="accent1" accent2="accent2" accent3="accent3" accent4="accent4" accent5="accent5" accent6="accent6" hlink="hlink" folHlink="folHlink"/>
    </a:extraClrScheme>
    <a:extraClrScheme>
      <a:clrScheme name="2_Master_Template 9">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618FFD"/>
        </a:hlink>
        <a:folHlink>
          <a:srgbClr val="CECECE"/>
        </a:folHlink>
      </a:clrScheme>
      <a:clrMap bg1="lt1" tx1="dk1" bg2="lt2" tx2="dk2" accent1="accent1" accent2="accent2" accent3="accent3" accent4="accent4" accent5="accent5" accent6="accent6" hlink="hlink" folHlink="folHlink"/>
    </a:extraClrScheme>
    <a:extraClrScheme>
      <a:clrScheme name="2_Master_Template 10">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3333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1">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00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2">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99CC"/>
        </a:hlink>
        <a:folHlink>
          <a:srgbClr val="CECECE"/>
        </a:folHlink>
      </a:clrScheme>
      <a:clrMap bg1="lt1" tx1="dk1" bg2="lt2" tx2="dk2" accent1="accent1" accent2="accent2" accent3="accent3" accent4="accent4" accent5="accent5" accent6="accent6" hlink="hlink" folHlink="folHlink"/>
    </a:extraClrScheme>
    <a:extraClrScheme>
      <a:clrScheme name="2_Master_Template 13">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66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4">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436F9F"/>
        </a:hlink>
        <a:folHlink>
          <a:srgbClr val="CECECE"/>
        </a:folHlink>
      </a:clrScheme>
      <a:clrMap bg1="lt1" tx1="dk1" bg2="lt2" tx2="dk2" accent1="accent1" accent2="accent2" accent3="accent3" accent4="accent4" accent5="accent5" accent6="accent6" hlink="hlink" folHlink="folHlink"/>
    </a:extraClrScheme>
    <a:extraClrScheme>
      <a:clrScheme name="2_Master_Template 15">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E4BB0E"/>
        </a:hlink>
        <a:folHlink>
          <a:srgbClr val="CECECE"/>
        </a:folHlink>
      </a:clrScheme>
      <a:clrMap bg1="lt1" tx1="dk1" bg2="lt2" tx2="dk2" accent1="accent1" accent2="accent2" accent3="accent3" accent4="accent4" accent5="accent5" accent6="accent6" hlink="hlink" folHlink="folHlink"/>
    </a:extraClrScheme>
    <a:extraClrScheme>
      <a:clrScheme name="2_Master_Template 16">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FFFFFF"/>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NG_MOC_Core_ModuleNew2">
  <a:themeElements>
    <a:clrScheme name="">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6699"/>
      </a:hlink>
      <a:folHlink>
        <a:srgbClr val="000066"/>
      </a:folHlink>
    </a:clrScheme>
    <a:fontScheme name="2_Master_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a:spPr>
      <a:bodyPr vert="horz" wrap="square" lIns="182880" tIns="45720" rIns="18288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a:spPr>
      <a:bodyPr vert="horz" wrap="square" lIns="182880" tIns="45720" rIns="18288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2_Master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Master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Master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Master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Master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Master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Master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Master_Template 8">
        <a:dk1>
          <a:srgbClr val="000000"/>
        </a:dk1>
        <a:lt1>
          <a:srgbClr val="FFFFFF"/>
        </a:lt1>
        <a:dk2>
          <a:srgbClr val="000000"/>
        </a:dk2>
        <a:lt2>
          <a:srgbClr val="C0C0C0"/>
        </a:lt2>
        <a:accent1>
          <a:srgbClr val="C1FEF9"/>
        </a:accent1>
        <a:accent2>
          <a:srgbClr val="DC0081"/>
        </a:accent2>
        <a:accent3>
          <a:srgbClr val="FFFFFF"/>
        </a:accent3>
        <a:accent4>
          <a:srgbClr val="000000"/>
        </a:accent4>
        <a:accent5>
          <a:srgbClr val="DDFEFB"/>
        </a:accent5>
        <a:accent6>
          <a:srgbClr val="C70074"/>
        </a:accent6>
        <a:hlink>
          <a:srgbClr val="618FFD"/>
        </a:hlink>
        <a:folHlink>
          <a:srgbClr val="CECECE"/>
        </a:folHlink>
      </a:clrScheme>
      <a:clrMap bg1="lt1" tx1="dk1" bg2="lt2" tx2="dk2" accent1="accent1" accent2="accent2" accent3="accent3" accent4="accent4" accent5="accent5" accent6="accent6" hlink="hlink" folHlink="folHlink"/>
    </a:extraClrScheme>
    <a:extraClrScheme>
      <a:clrScheme name="2_Master_Template 9">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618FFD"/>
        </a:hlink>
        <a:folHlink>
          <a:srgbClr val="CECECE"/>
        </a:folHlink>
      </a:clrScheme>
      <a:clrMap bg1="lt1" tx1="dk1" bg2="lt2" tx2="dk2" accent1="accent1" accent2="accent2" accent3="accent3" accent4="accent4" accent5="accent5" accent6="accent6" hlink="hlink" folHlink="folHlink"/>
    </a:extraClrScheme>
    <a:extraClrScheme>
      <a:clrScheme name="2_Master_Template 10">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3333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1">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00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2">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99CC"/>
        </a:hlink>
        <a:folHlink>
          <a:srgbClr val="CECECE"/>
        </a:folHlink>
      </a:clrScheme>
      <a:clrMap bg1="lt1" tx1="dk1" bg2="lt2" tx2="dk2" accent1="accent1" accent2="accent2" accent3="accent3" accent4="accent4" accent5="accent5" accent6="accent6" hlink="hlink" folHlink="folHlink"/>
    </a:extraClrScheme>
    <a:extraClrScheme>
      <a:clrScheme name="2_Master_Template 13">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006699"/>
        </a:hlink>
        <a:folHlink>
          <a:srgbClr val="CECECE"/>
        </a:folHlink>
      </a:clrScheme>
      <a:clrMap bg1="lt1" tx1="dk1" bg2="lt2" tx2="dk2" accent1="accent1" accent2="accent2" accent3="accent3" accent4="accent4" accent5="accent5" accent6="accent6" hlink="hlink" folHlink="folHlink"/>
    </a:extraClrScheme>
    <a:extraClrScheme>
      <a:clrScheme name="2_Master_Template 14">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436F9F"/>
        </a:hlink>
        <a:folHlink>
          <a:srgbClr val="CECECE"/>
        </a:folHlink>
      </a:clrScheme>
      <a:clrMap bg1="lt1" tx1="dk1" bg2="lt2" tx2="dk2" accent1="accent1" accent2="accent2" accent3="accent3" accent4="accent4" accent5="accent5" accent6="accent6" hlink="hlink" folHlink="folHlink"/>
    </a:extraClrScheme>
    <a:extraClrScheme>
      <a:clrScheme name="2_Master_Template 15">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E4BB0E"/>
        </a:hlink>
        <a:folHlink>
          <a:srgbClr val="CECECE"/>
        </a:folHlink>
      </a:clrScheme>
      <a:clrMap bg1="lt1" tx1="dk1" bg2="lt2" tx2="dk2" accent1="accent1" accent2="accent2" accent3="accent3" accent4="accent4" accent5="accent5" accent6="accent6" hlink="hlink" folHlink="folHlink"/>
    </a:extraClrScheme>
    <a:extraClrScheme>
      <a:clrScheme name="2_Master_Template 16">
        <a:dk1>
          <a:srgbClr val="000000"/>
        </a:dk1>
        <a:lt1>
          <a:srgbClr val="FFFFFF"/>
        </a:lt1>
        <a:dk2>
          <a:srgbClr val="000000"/>
        </a:dk2>
        <a:lt2>
          <a:srgbClr val="C0C0C0"/>
        </a:lt2>
        <a:accent1>
          <a:srgbClr val="FFFFFF"/>
        </a:accent1>
        <a:accent2>
          <a:srgbClr val="8DACD0"/>
        </a:accent2>
        <a:accent3>
          <a:srgbClr val="FFFFFF"/>
        </a:accent3>
        <a:accent4>
          <a:srgbClr val="000000"/>
        </a:accent4>
        <a:accent5>
          <a:srgbClr val="FFFFFF"/>
        </a:accent5>
        <a:accent6>
          <a:srgbClr val="7F9BBC"/>
        </a:accent6>
        <a:hlink>
          <a:srgbClr val="FFFFFF"/>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NG_MOC_Core_ModuleNew</Template>
  <TotalTime>337</TotalTime>
  <Words>1650</Words>
  <Application>Microsoft Office PowerPoint</Application>
  <PresentationFormat>Předvádění na obrazovce (4:3)</PresentationFormat>
  <Paragraphs>250</Paragraphs>
  <Slides>36</Slides>
  <Notes>10</Notes>
  <HiddenSlides>0</HiddenSlides>
  <MMClips>0</MMClips>
  <ScaleCrop>false</ScaleCrop>
  <HeadingPairs>
    <vt:vector size="6" baseType="variant">
      <vt:variant>
        <vt:lpstr>Použitá písma</vt:lpstr>
      </vt:variant>
      <vt:variant>
        <vt:i4>7</vt:i4>
      </vt:variant>
      <vt:variant>
        <vt:lpstr>Motiv</vt:lpstr>
      </vt:variant>
      <vt:variant>
        <vt:i4>7</vt:i4>
      </vt:variant>
      <vt:variant>
        <vt:lpstr>Nadpisy snímků</vt:lpstr>
      </vt:variant>
      <vt:variant>
        <vt:i4>36</vt:i4>
      </vt:variant>
    </vt:vector>
  </HeadingPairs>
  <TitlesOfParts>
    <vt:vector size="50" baseType="lpstr">
      <vt:lpstr>Arial Unicode MS</vt:lpstr>
      <vt:lpstr>Calibri</vt:lpstr>
      <vt:lpstr>Verdana</vt:lpstr>
      <vt:lpstr>Segoe UI</vt:lpstr>
      <vt:lpstr>Times New Roman</vt:lpstr>
      <vt:lpstr>Arial</vt:lpstr>
      <vt:lpstr>Wingdings</vt:lpstr>
      <vt:lpstr>NG_MOC_Core_ModuleNew2</vt:lpstr>
      <vt:lpstr>1_NG_MOC_Core_ModuleNew2</vt:lpstr>
      <vt:lpstr>3_NG_MOC_Core_ModuleNew2</vt:lpstr>
      <vt:lpstr>7_NG_MOC_Core_ModuleNew2</vt:lpstr>
      <vt:lpstr>8_NG_MOC_Core_ModuleNew2</vt:lpstr>
      <vt:lpstr>13_NG_MOC_Core_ModuleNew2</vt:lpstr>
      <vt:lpstr>15_NG_MOC_Core_ModuleNew2</vt:lpstr>
      <vt:lpstr>BI? Power BI?</vt:lpstr>
      <vt:lpstr>BI</vt:lpstr>
      <vt:lpstr>Power BI</vt:lpstr>
      <vt:lpstr>2017?</vt:lpstr>
      <vt:lpstr>2017?</vt:lpstr>
      <vt:lpstr>Prezentace aplikace PowerPoint</vt:lpstr>
      <vt:lpstr>Prezentace aplikace PowerPoint</vt:lpstr>
      <vt:lpstr>Realita?</vt:lpstr>
      <vt:lpstr>Populární BI nástroje</vt:lpstr>
      <vt:lpstr>MS BI? MS Power BI?</vt:lpstr>
      <vt:lpstr>Prezentace aplikace PowerPoint</vt:lpstr>
      <vt:lpstr>Prezentace aplikace PowerPoint</vt:lpstr>
      <vt:lpstr>Prezentace aplikace PowerPoint</vt:lpstr>
      <vt:lpstr>Reporting Services</vt:lpstr>
      <vt:lpstr>Reporting Services</vt:lpstr>
      <vt:lpstr>Prezentace aplikace PowerPoint</vt:lpstr>
      <vt:lpstr>Mobilní reporty?</vt:lpstr>
      <vt:lpstr>Desktop Report</vt:lpstr>
      <vt:lpstr>Tablet Report </vt:lpstr>
      <vt:lpstr>Mobile Phone Report </vt:lpstr>
      <vt:lpstr>Nejdřív data nebo nejdřív design?</vt:lpstr>
      <vt:lpstr>Import dat</vt:lpstr>
      <vt:lpstr>Mobile Reports Publisher</vt:lpstr>
      <vt:lpstr>Power BI</vt:lpstr>
      <vt:lpstr>Power BI Desktop</vt:lpstr>
      <vt:lpstr>Power BI Desktop</vt:lpstr>
      <vt:lpstr>Power BI konektory na aplikace</vt:lpstr>
      <vt:lpstr>Power BI služba</vt:lpstr>
      <vt:lpstr>SQL Server Analysis Services</vt:lpstr>
      <vt:lpstr>SQL Server Data Mining</vt:lpstr>
      <vt:lpstr>Excel Data Mining (MS SQL Server) </vt:lpstr>
      <vt:lpstr>A co data?</vt:lpstr>
      <vt:lpstr>A co data?</vt:lpstr>
      <vt:lpstr>Ceny vybraných řešení BI?</vt:lpstr>
      <vt:lpstr>Kde získat znalosti?</vt:lpstr>
      <vt:lpstr>Děkuji za pozornost.</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dc:title>
  <dc:creator>Catherine Dunn</dc:creator>
  <cp:lastModifiedBy>Hejduk Aleš</cp:lastModifiedBy>
  <cp:revision>55</cp:revision>
  <dcterms:created xsi:type="dcterms:W3CDTF">2016-09-28T12:44:38Z</dcterms:created>
  <dcterms:modified xsi:type="dcterms:W3CDTF">2017-03-20T07:50:26Z</dcterms:modified>
</cp:coreProperties>
</file>